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793" r:id="rId3"/>
    <p:sldId id="808" r:id="rId4"/>
    <p:sldId id="797" r:id="rId5"/>
    <p:sldId id="707" r:id="rId6"/>
    <p:sldId id="809" r:id="rId7"/>
    <p:sldId id="709" r:id="rId8"/>
    <p:sldId id="668" r:id="rId9"/>
    <p:sldId id="687" r:id="rId10"/>
    <p:sldId id="796" r:id="rId11"/>
    <p:sldId id="710" r:id="rId12"/>
    <p:sldId id="802" r:id="rId13"/>
    <p:sldId id="801" r:id="rId14"/>
    <p:sldId id="688" r:id="rId15"/>
    <p:sldId id="670" r:id="rId16"/>
    <p:sldId id="697" r:id="rId17"/>
    <p:sldId id="691" r:id="rId18"/>
    <p:sldId id="804" r:id="rId19"/>
    <p:sldId id="698" r:id="rId20"/>
    <p:sldId id="811" r:id="rId21"/>
    <p:sldId id="815" r:id="rId22"/>
    <p:sldId id="805" r:id="rId23"/>
    <p:sldId id="701" r:id="rId24"/>
    <p:sldId id="702" r:id="rId25"/>
    <p:sldId id="798" r:id="rId26"/>
    <p:sldId id="800" r:id="rId27"/>
    <p:sldId id="813" r:id="rId28"/>
    <p:sldId id="814" r:id="rId29"/>
    <p:sldId id="722" r:id="rId30"/>
    <p:sldId id="816" r:id="rId31"/>
    <p:sldId id="817" r:id="rId32"/>
    <p:sldId id="818" r:id="rId33"/>
    <p:sldId id="724" r:id="rId34"/>
    <p:sldId id="812" r:id="rId35"/>
  </p:sldIdLst>
  <p:sldSz cx="9144000" cy="6858000" type="screen4x3"/>
  <p:notesSz cx="6858000" cy="99456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584" autoAdjust="0"/>
    <p:restoredTop sz="95396" autoAdjust="0"/>
  </p:normalViewPr>
  <p:slideViewPr>
    <p:cSldViewPr>
      <p:cViewPr>
        <p:scale>
          <a:sx n="115" d="100"/>
          <a:sy n="115" d="100"/>
        </p:scale>
        <p:origin x="-804" y="-54"/>
      </p:cViewPr>
      <p:guideLst>
        <p:guide orient="horz" pos="2160"/>
        <p:guide pos="2880"/>
      </p:guideLst>
    </p:cSldViewPr>
  </p:slid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542807B-889C-4E85-B1AC-25E2E75CD1EA}" type="datetimeFigureOut">
              <a:rPr lang="en-US"/>
              <a:pPr>
                <a:defRPr/>
              </a:pPr>
              <a:t>10/23/2018</a:t>
            </a:fld>
            <a:endParaRPr lang="en-US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E7E3B3C-3A39-4F1E-9751-B6998796778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0435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9DE8D27-7047-423B-A40E-77934941DC6D}" type="datetimeFigureOut">
              <a:rPr lang="en-US"/>
              <a:pPr>
                <a:defRPr/>
              </a:pPr>
              <a:t>10/23/2018</a:t>
            </a:fld>
            <a:endParaRPr lang="en-US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noProof="0" smtClean="0"/>
              <a:t>Klik for at redigere typografi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en-US" noProof="0" smtClean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645D168-FEFF-4AA1-9CA2-1343D75C3E5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7649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45D168-FEFF-4AA1-9CA2-1343D75C3E5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343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en-US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A7A3A-DFF7-41F5-A793-9210FBF722B6}" type="datetime2">
              <a:rPr lang="da-DK" smtClean="0"/>
              <a:t>23. oktober 2018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 smtClean="0"/>
              <a:t>ikek 6  Markedskommunikation, Teorier og modeller</a:t>
            </a: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DBAA8-40A0-4964-9114-B1958D9F8C6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0FD9E-4084-4F67-B948-032476C14A55}" type="datetime2">
              <a:rPr lang="da-DK" smtClean="0"/>
              <a:t>23. oktober 2018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 smtClean="0"/>
              <a:t>ikek 6  Markedskommunikation, Teorier og modeller</a:t>
            </a: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6A24D-C73B-4367-A060-6FBF70A0B2D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BBD84-B981-4C1B-B1E5-DEA3E1A4927C}" type="datetime2">
              <a:rPr lang="da-DK" smtClean="0"/>
              <a:t>23. oktober 2018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 smtClean="0"/>
              <a:t>ikek 6  Markedskommunikation, Teorier og modeller</a:t>
            </a: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AC61A-A33C-472C-BA47-DE111D897D8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6B40B-824C-41CF-98C7-6353ACCF34DA}" type="datetime2">
              <a:rPr lang="da-DK" smtClean="0"/>
              <a:t>23. oktober 2018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 smtClean="0"/>
              <a:t>ikek 6  Markedskommunikation, Teorier og modeller</a:t>
            </a: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38D2B-9F13-4FEC-AFDA-58A58D2D66D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70FB8-A73C-4624-B35F-53E07E7BF3A1}" type="datetime2">
              <a:rPr lang="da-DK" smtClean="0"/>
              <a:t>23. oktober 2018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 smtClean="0"/>
              <a:t>ikek 6  Markedskommunikation, Teorier og modeller</a:t>
            </a: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B7A76-94D8-44BB-8428-BFB0C772A1D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37907-B208-4127-9EBD-2B890B1FE057}" type="datetime2">
              <a:rPr lang="da-DK" smtClean="0"/>
              <a:t>23. oktober 2018</a:t>
            </a:fld>
            <a:endParaRPr lang="en-US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 smtClean="0"/>
              <a:t>ikek 6  Markedskommunikation, Teorier og modeller</a:t>
            </a:r>
            <a:endParaRPr lang="en-US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348EE-6476-4E41-A8B2-82AA64F6836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77014-5369-470C-95E6-5B760F3D47EA}" type="datetime2">
              <a:rPr lang="da-DK" smtClean="0"/>
              <a:t>23. oktober 2018</a:t>
            </a:fld>
            <a:endParaRPr lang="en-US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 smtClean="0"/>
              <a:t>ikek 6  Markedskommunikation, Teorier og modeller</a:t>
            </a:r>
            <a:endParaRPr lang="en-US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77D78-61A7-42B5-ABD3-DF0CAE3A84B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en-US"/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89163-DB06-49E3-B461-510ECB4C391E}" type="datetime2">
              <a:rPr lang="da-DK" smtClean="0"/>
              <a:t>23. oktober 2018</a:t>
            </a:fld>
            <a:endParaRPr lang="en-US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 smtClean="0"/>
              <a:t>ikek 6  Markedskommunikation, Teorier og modeller</a:t>
            </a:r>
            <a:endParaRPr lang="en-US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CAD24-61B3-412D-9333-71FC7204280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1257C-6705-4B5C-90B6-21BAD9984940}" type="datetime2">
              <a:rPr lang="da-DK" smtClean="0"/>
              <a:t>23. oktober 2018</a:t>
            </a:fld>
            <a:endParaRPr lang="en-US"/>
          </a:p>
        </p:txBody>
      </p:sp>
      <p:sp>
        <p:nvSpPr>
          <p:cNvPr id="3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 smtClean="0"/>
              <a:t>ikek 6  Markedskommunikation, Teorier og modeller</a:t>
            </a:r>
            <a:endParaRPr lang="en-US"/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71149-3732-4DE6-B6EF-4D84A20E43B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ABD8C-6E1D-41B7-96AE-23A5AC57FB98}" type="datetime2">
              <a:rPr lang="da-DK" smtClean="0"/>
              <a:t>23. oktober 2018</a:t>
            </a:fld>
            <a:endParaRPr lang="en-US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 smtClean="0"/>
              <a:t>ikek 6  Markedskommunikation, Teorier og modeller</a:t>
            </a:r>
            <a:endParaRPr lang="en-US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0C288-47CA-41C5-B3A8-516809631C0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en-US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34562-7121-4832-8D26-3AACB021D394}" type="datetime2">
              <a:rPr lang="da-DK" smtClean="0"/>
              <a:t>23. oktober 2018</a:t>
            </a:fld>
            <a:endParaRPr lang="en-US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 smtClean="0"/>
              <a:t>ikek 6  Markedskommunikation, Teorier og modeller</a:t>
            </a:r>
            <a:endParaRPr lang="en-US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37663-E78A-4E5D-883F-6AC9D207174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dsholder til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titeltypografi i masteren</a:t>
            </a:r>
            <a:endParaRPr lang="en-US" smtClean="0"/>
          </a:p>
        </p:txBody>
      </p:sp>
      <p:sp>
        <p:nvSpPr>
          <p:cNvPr id="1027" name="Pladsholder til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smtClean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5B8642B-AB5A-433C-B5CE-BAA1EBDE2230}" type="datetime2">
              <a:rPr lang="da-DK" smtClean="0"/>
              <a:t>23. oktober 2018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n-NO" smtClean="0"/>
              <a:t>ikek 6  Markedskommunikation, Teorier og modeller</a:t>
            </a: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1F00AAA-5878-41E7-841C-3263E79FFCC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coca-cola.com/global/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youtube.com/watch?v=Fq_ZosSy_9I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stle.dk/aboutus" TargetMode="External"/><Relationship Id="rId2" Type="http://schemas.openxmlformats.org/officeDocument/2006/relationships/hyperlink" Target="http://www.coca-cola.dk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nestle.dk/aboutus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nestle.com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nestle.dk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nestle.it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14348" y="2150542"/>
            <a:ext cx="7772400" cy="221456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a-DK" sz="3600" dirty="0" smtClean="0"/>
              <a:t/>
            </a:r>
            <a:br>
              <a:rPr lang="da-DK" sz="3600" dirty="0" smtClean="0"/>
            </a:br>
            <a:r>
              <a:rPr lang="da-DK" sz="3600" dirty="0" smtClean="0"/>
              <a:t>Interkulturel Erhvervskommunikation </a:t>
            </a:r>
            <a:br>
              <a:rPr lang="da-DK" sz="3600" dirty="0" smtClean="0"/>
            </a:br>
            <a:r>
              <a:rPr lang="en-US" sz="3600" dirty="0" err="1" smtClean="0"/>
              <a:t>ikek</a:t>
            </a:r>
            <a:r>
              <a:rPr lang="en-US" sz="3600" dirty="0" smtClean="0"/>
              <a:t> 6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da-DK" sz="3600" dirty="0" smtClean="0">
                <a:ea typeface="Calibri"/>
                <a:cs typeface="Times New Roman"/>
              </a:rPr>
              <a:t>Markedskommunikation</a:t>
            </a:r>
            <a:br>
              <a:rPr lang="da-DK" sz="3600" dirty="0" smtClean="0">
                <a:ea typeface="Calibri"/>
                <a:cs typeface="Times New Roman"/>
              </a:rPr>
            </a:br>
            <a:r>
              <a:rPr lang="da-DK" sz="3600" dirty="0" smtClean="0">
                <a:ea typeface="Calibri"/>
                <a:cs typeface="Times New Roman"/>
              </a:rPr>
              <a:t>Teorier og modeller</a:t>
            </a:r>
            <a:br>
              <a:rPr lang="da-DK" sz="3600" dirty="0" smtClean="0">
                <a:ea typeface="Calibri"/>
                <a:cs typeface="Times New Roman"/>
              </a:rPr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err="1" smtClean="0"/>
              <a:t>pillon</a:t>
            </a:r>
            <a:r>
              <a:rPr lang="en-US" sz="3600" dirty="0"/>
              <a:t> </a:t>
            </a:r>
            <a:r>
              <a:rPr lang="en-US" sz="3600" dirty="0" smtClean="0"/>
              <a:t>- KU 2018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ACEFCD-F224-4FEA-A9DF-22AE92583503}" type="datetime2">
              <a:rPr lang="da-DK" smtClean="0"/>
              <a:t>23. oktober 2018</a:t>
            </a:fld>
            <a:endParaRPr lang="en-US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 smtClean="0"/>
              <a:t>ikek 6  Markedskommunikation, Teorier og modeller</a:t>
            </a:r>
            <a:endParaRPr lang="en-US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671149-3732-4DE6-B6EF-4D84A20E43B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48880" y="-891480"/>
            <a:ext cx="16002000" cy="962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333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724192-2BE3-4CE4-BD2D-7C4E87F143BA}" type="datetime2">
              <a:rPr lang="da-DK" smtClean="0"/>
              <a:t>23. oktober 2018</a:t>
            </a:fld>
            <a:endParaRPr lang="en-US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 smtClean="0"/>
              <a:t>ikek 6  Markedskommunikation, Teorier og modeller</a:t>
            </a:r>
            <a:endParaRPr lang="en-US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671149-3732-4DE6-B6EF-4D84A20E43B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4744" y="-1035496"/>
            <a:ext cx="13249472" cy="8280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21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3B8D57-88BE-4334-8D82-8D10C8487174}" type="datetime2">
              <a:rPr lang="da-DK" smtClean="0"/>
              <a:t>23. oktober 2018</a:t>
            </a:fld>
            <a:endParaRPr lang="en-US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 smtClean="0"/>
              <a:t>ikek 6  Markedskommunikation, Teorier og modeller</a:t>
            </a:r>
            <a:endParaRPr lang="en-US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671149-3732-4DE6-B6EF-4D84A20E43B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13576" y="-5283968"/>
            <a:ext cx="25093347" cy="15683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938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F6B9D0-89F1-4EAF-8F96-97394877F5B4}" type="datetime2">
              <a:rPr lang="da-DK" smtClean="0"/>
              <a:t>23. oktober 2018</a:t>
            </a:fld>
            <a:endParaRPr lang="en-US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 smtClean="0"/>
              <a:t>ikek 6  Markedskommunikation, Teorier og modeller</a:t>
            </a:r>
            <a:endParaRPr lang="en-US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671149-3732-4DE6-B6EF-4D84A20E43B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9000" y="-891480"/>
            <a:ext cx="16002000" cy="962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409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87B644-4C5F-42D5-957A-358605F5384B}" type="datetime2">
              <a:rPr lang="da-DK" smtClean="0"/>
              <a:t>23. oktober 2018</a:t>
            </a:fld>
            <a:endParaRPr lang="en-US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 smtClean="0"/>
              <a:t>ikek 6  Markedskommunikation, Teorier og modeller</a:t>
            </a:r>
            <a:endParaRPr lang="en-US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671149-3732-4DE6-B6EF-4D84A20E43B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56992" y="-171400"/>
            <a:ext cx="19240538" cy="12025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384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92D3C1-24A2-41CF-B400-F38A22ADFFFA}" type="datetime2">
              <a:rPr lang="da-DK" smtClean="0"/>
              <a:t>23. oktober 2018</a:t>
            </a:fld>
            <a:endParaRPr lang="en-US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 smtClean="0"/>
              <a:t>ikek 6  Markedskommunikation, Teorier og modeller</a:t>
            </a:r>
            <a:endParaRPr lang="en-US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671149-3732-4DE6-B6EF-4D84A20E43B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819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93096" y="-675456"/>
            <a:ext cx="16002000" cy="962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E35F4-03DF-40CE-A350-5A8672FE1503}" type="datetime2">
              <a:rPr lang="da-DK" smtClean="0"/>
              <a:t>23. oktober 2018</a:t>
            </a:fld>
            <a:endParaRPr lang="en-US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ikek 6  Markedskommunikation, Teorier og modeller</a:t>
            </a:r>
            <a:endParaRPr lang="en-US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0DBA5-F823-4B9E-ACF1-522F50B5F2FA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Tekstboks 6"/>
          <p:cNvSpPr txBox="1"/>
          <p:nvPr/>
        </p:nvSpPr>
        <p:spPr>
          <a:xfrm>
            <a:off x="2051720" y="620688"/>
            <a:ext cx="68407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 smtClean="0">
                <a:latin typeface="+mj-lt"/>
              </a:rPr>
              <a:t>(De tre grundelementer) SMP modellen</a:t>
            </a:r>
          </a:p>
          <a:p>
            <a:endParaRPr lang="da-DK" sz="2400" dirty="0" smtClean="0">
              <a:latin typeface="+mj-lt"/>
            </a:endParaRPr>
          </a:p>
          <a:p>
            <a:r>
              <a:rPr lang="da-DK" sz="2400" dirty="0" smtClean="0">
                <a:latin typeface="+mn-lt"/>
              </a:rPr>
              <a:t>Segmentering&gt;målgruppevalg&gt;produktpositionering</a:t>
            </a:r>
          </a:p>
          <a:p>
            <a:endParaRPr lang="da-DK" sz="2400" dirty="0" smtClean="0">
              <a:latin typeface="+mn-lt"/>
            </a:endParaRPr>
          </a:p>
          <a:p>
            <a:r>
              <a:rPr lang="da-DK" sz="2400" dirty="0" smtClean="0">
                <a:latin typeface="+mn-lt"/>
              </a:rPr>
              <a:t>Produktpositionering defineres typisk af marketingmikset: Produkt, Price, Placement, Promotion (4 P)</a:t>
            </a:r>
          </a:p>
          <a:p>
            <a:endParaRPr lang="da-DK" sz="2400" dirty="0" smtClean="0">
              <a:latin typeface="+mn-lt"/>
            </a:endParaRPr>
          </a:p>
          <a:p>
            <a:r>
              <a:rPr lang="da-DK" sz="2400" dirty="0" smtClean="0">
                <a:latin typeface="+mj-lt"/>
              </a:rPr>
              <a:t>Servicemarketing tilføjer 3 P (7 P): People, </a:t>
            </a:r>
            <a:r>
              <a:rPr lang="da-DK" sz="2400" dirty="0" err="1" smtClean="0">
                <a:latin typeface="+mj-lt"/>
              </a:rPr>
              <a:t>physical</a:t>
            </a:r>
            <a:r>
              <a:rPr lang="da-DK" sz="2400" dirty="0" smtClean="0">
                <a:latin typeface="+mj-lt"/>
              </a:rPr>
              <a:t> </a:t>
            </a:r>
            <a:r>
              <a:rPr lang="da-DK" sz="2400" dirty="0" err="1" smtClean="0">
                <a:latin typeface="+mj-lt"/>
              </a:rPr>
              <a:t>evidence</a:t>
            </a:r>
            <a:r>
              <a:rPr lang="da-DK" sz="2400" dirty="0" smtClean="0">
                <a:latin typeface="+mj-lt"/>
              </a:rPr>
              <a:t>, </a:t>
            </a:r>
            <a:r>
              <a:rPr lang="da-DK" sz="2400" dirty="0" err="1" smtClean="0">
                <a:latin typeface="+mj-lt"/>
              </a:rPr>
              <a:t>process</a:t>
            </a:r>
            <a:endParaRPr lang="da-DK" sz="2400" dirty="0" smtClean="0">
              <a:latin typeface="+mj-lt"/>
            </a:endParaRPr>
          </a:p>
          <a:p>
            <a:pPr lvl="1"/>
            <a:endParaRPr lang="da-DK" sz="2400" dirty="0" smtClean="0">
              <a:latin typeface="+mj-lt"/>
            </a:endParaRPr>
          </a:p>
          <a:p>
            <a:pPr lvl="1"/>
            <a:endParaRPr lang="da-DK" sz="2400" dirty="0" smtClean="0">
              <a:latin typeface="+mj-lt"/>
            </a:endParaRPr>
          </a:p>
        </p:txBody>
      </p:sp>
      <p:sp>
        <p:nvSpPr>
          <p:cNvPr id="8" name="Tekstboks 11"/>
          <p:cNvSpPr txBox="1"/>
          <p:nvPr/>
        </p:nvSpPr>
        <p:spPr>
          <a:xfrm>
            <a:off x="0" y="620688"/>
            <a:ext cx="226774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da-DK" sz="1600" dirty="0" smtClean="0">
                <a:latin typeface="+mj-lt"/>
              </a:rPr>
              <a:t>Opsamling fra modul 5</a:t>
            </a:r>
          </a:p>
          <a:p>
            <a:pPr fontAlgn="t"/>
            <a:r>
              <a:rPr lang="da-DK" sz="1600" dirty="0" smtClean="0">
                <a:latin typeface="+mj-lt"/>
              </a:rPr>
              <a:t>Massekommunikation</a:t>
            </a:r>
          </a:p>
          <a:p>
            <a:pPr fontAlgn="t"/>
            <a:r>
              <a:rPr lang="da-DK" sz="1600" dirty="0" smtClean="0">
                <a:solidFill>
                  <a:srgbClr val="FF0000"/>
                </a:solidFill>
                <a:latin typeface="+mj-lt"/>
              </a:rPr>
              <a:t>SMP modellen</a:t>
            </a:r>
          </a:p>
          <a:p>
            <a:pPr fontAlgn="t"/>
            <a:r>
              <a:rPr lang="da-DK" sz="1600" dirty="0" smtClean="0">
                <a:latin typeface="+mj-lt"/>
              </a:rPr>
              <a:t>BTB/BTC</a:t>
            </a:r>
          </a:p>
          <a:p>
            <a:pPr fontAlgn="t"/>
            <a:r>
              <a:rPr lang="da-DK" sz="1600" dirty="0" smtClean="0">
                <a:latin typeface="+mj-lt"/>
              </a:rPr>
              <a:t>Livsstilsegmentering</a:t>
            </a:r>
          </a:p>
          <a:p>
            <a:pPr fontAlgn="t"/>
            <a:r>
              <a:rPr lang="da-DK" sz="1600" dirty="0" smtClean="0">
                <a:latin typeface="+mj-lt"/>
              </a:rPr>
              <a:t>Markedsstrategi</a:t>
            </a:r>
          </a:p>
          <a:p>
            <a:pPr fontAlgn="t"/>
            <a:r>
              <a:rPr lang="da-DK" sz="1600" dirty="0" smtClean="0">
                <a:latin typeface="+mj-lt"/>
              </a:rPr>
              <a:t>Positioneringsstrategi</a:t>
            </a:r>
          </a:p>
          <a:p>
            <a:pPr fontAlgn="t"/>
            <a:r>
              <a:rPr lang="da-DK" sz="1600" dirty="0" smtClean="0">
                <a:latin typeface="+mj-lt"/>
              </a:rPr>
              <a:t>Positioneringskort</a:t>
            </a:r>
          </a:p>
          <a:p>
            <a:pPr fontAlgn="t"/>
            <a:r>
              <a:rPr lang="da-DK" sz="1600" dirty="0" smtClean="0">
                <a:latin typeface="+mj-lt"/>
              </a:rPr>
              <a:t>Livsfaser</a:t>
            </a:r>
          </a:p>
          <a:p>
            <a:pPr fontAlgn="t"/>
            <a:r>
              <a:rPr lang="da-DK" sz="1600" dirty="0" smtClean="0">
                <a:latin typeface="+mj-lt"/>
              </a:rPr>
              <a:t>Den </a:t>
            </a:r>
            <a:r>
              <a:rPr lang="da-DK" sz="1600" dirty="0" err="1" smtClean="0">
                <a:latin typeface="+mj-lt"/>
              </a:rPr>
              <a:t>situide</a:t>
            </a:r>
            <a:r>
              <a:rPr lang="da-DK" sz="1600" dirty="0" smtClean="0">
                <a:latin typeface="+mj-lt"/>
              </a:rPr>
              <a:t> forbruger</a:t>
            </a:r>
          </a:p>
          <a:p>
            <a:pPr fontAlgn="t"/>
            <a:r>
              <a:rPr lang="da-DK" sz="1600" dirty="0" smtClean="0">
                <a:latin typeface="+mj-lt"/>
              </a:rPr>
              <a:t>Det udfoldede marketing-mix</a:t>
            </a:r>
          </a:p>
          <a:p>
            <a:pPr fontAlgn="t"/>
            <a:r>
              <a:rPr lang="da-DK" sz="1600" dirty="0" smtClean="0">
                <a:latin typeface="+mj-lt"/>
              </a:rPr>
              <a:t>Kommunikations-modeller</a:t>
            </a:r>
          </a:p>
          <a:p>
            <a:pPr fontAlgn="t"/>
            <a:r>
              <a:rPr lang="da-DK" sz="1600" dirty="0">
                <a:latin typeface="+mj-lt"/>
              </a:rPr>
              <a:t>SMP modellen </a:t>
            </a:r>
            <a:r>
              <a:rPr lang="da-DK" sz="1600" dirty="0" smtClean="0">
                <a:latin typeface="+mj-lt"/>
              </a:rPr>
              <a:t>(v </a:t>
            </a:r>
            <a:r>
              <a:rPr lang="da-DK" sz="1600" dirty="0">
                <a:latin typeface="+mj-lt"/>
              </a:rPr>
              <a:t>2</a:t>
            </a:r>
            <a:r>
              <a:rPr lang="da-DK" sz="1600" dirty="0" smtClean="0">
                <a:latin typeface="+mj-lt"/>
              </a:rPr>
              <a:t>)</a:t>
            </a:r>
            <a:endParaRPr lang="da-DK" sz="1600" dirty="0">
              <a:latin typeface="+mj-lt"/>
            </a:endParaRPr>
          </a:p>
          <a:p>
            <a:pPr fontAlgn="t"/>
            <a:r>
              <a:rPr lang="da-DK" sz="1600" dirty="0">
                <a:latin typeface="+mj-lt"/>
              </a:rPr>
              <a:t>De 4 </a:t>
            </a:r>
            <a:r>
              <a:rPr lang="da-DK" sz="1600" dirty="0" smtClean="0">
                <a:latin typeface="+mj-lt"/>
              </a:rPr>
              <a:t>C’ere</a:t>
            </a:r>
          </a:p>
          <a:p>
            <a:pPr fontAlgn="t"/>
            <a:r>
              <a:rPr lang="da-DK" sz="1600" dirty="0" smtClean="0">
                <a:latin typeface="+mj-lt"/>
              </a:rPr>
              <a:t>Canvas modellen (v x)</a:t>
            </a:r>
            <a:endParaRPr lang="da-DK" sz="1600" dirty="0">
              <a:latin typeface="+mj-lt"/>
            </a:endParaRPr>
          </a:p>
          <a:p>
            <a:pPr fontAlgn="t"/>
            <a:r>
              <a:rPr lang="da-DK" sz="1600" dirty="0" smtClean="0">
                <a:latin typeface="+mj-lt"/>
              </a:rPr>
              <a:t>TMK modellen</a:t>
            </a:r>
          </a:p>
          <a:p>
            <a:pPr fontAlgn="t"/>
            <a:r>
              <a:rPr lang="da-DK" sz="1600" dirty="0" smtClean="0">
                <a:latin typeface="+mj-lt"/>
              </a:rPr>
              <a:t>PEST modellen</a:t>
            </a:r>
          </a:p>
          <a:p>
            <a:pPr fontAlgn="t"/>
            <a:r>
              <a:rPr lang="da-DK" sz="1600" dirty="0" smtClean="0">
                <a:latin typeface="+mj-lt"/>
              </a:rPr>
              <a:t>SWOT modellen</a:t>
            </a:r>
            <a:endParaRPr lang="da-DK" sz="1600" dirty="0">
              <a:latin typeface="+mj-lt"/>
            </a:endParaRPr>
          </a:p>
          <a:p>
            <a:pPr fontAlgn="t"/>
            <a:r>
              <a:rPr lang="da-DK" sz="1600" dirty="0">
                <a:latin typeface="+mj-lt"/>
              </a:rPr>
              <a:t>Gruppeopgave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6749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D728-473A-4A15-8F5B-B27EA1A9B959}" type="datetime2">
              <a:rPr lang="da-DK" smtClean="0"/>
              <a:t>23. oktober 2018</a:t>
            </a:fld>
            <a:endParaRPr lang="en-US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ikek 6  Markedskommunikation, Teorier og modeller</a:t>
            </a:r>
            <a:endParaRPr lang="en-US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0DBA5-F823-4B9E-ACF1-522F50B5F2F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Tekstboks 6"/>
          <p:cNvSpPr txBox="1"/>
          <p:nvPr/>
        </p:nvSpPr>
        <p:spPr>
          <a:xfrm>
            <a:off x="2267744" y="548680"/>
            <a:ext cx="659224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 smtClean="0">
                <a:latin typeface="+mn-lt"/>
              </a:rPr>
              <a:t>Hvilken markedet/markeder opererer din virksomhed på?</a:t>
            </a:r>
            <a:endParaRPr lang="da-DK" sz="2400" dirty="0">
              <a:latin typeface="+mn-lt"/>
            </a:endParaRPr>
          </a:p>
          <a:p>
            <a:r>
              <a:rPr lang="da-DK" sz="2400" dirty="0" smtClean="0">
                <a:latin typeface="+mn-lt"/>
              </a:rPr>
              <a:t>B2B</a:t>
            </a:r>
          </a:p>
          <a:p>
            <a:r>
              <a:rPr lang="da-DK" sz="2400" dirty="0" smtClean="0">
                <a:latin typeface="+mn-lt"/>
              </a:rPr>
              <a:t>B2C</a:t>
            </a:r>
          </a:p>
          <a:p>
            <a:r>
              <a:rPr lang="da-DK" sz="2400" dirty="0" smtClean="0">
                <a:latin typeface="+mn-lt"/>
              </a:rPr>
              <a:t>B2G</a:t>
            </a:r>
          </a:p>
          <a:p>
            <a:r>
              <a:rPr lang="da-DK" sz="2400" dirty="0" smtClean="0">
                <a:latin typeface="+mn-lt"/>
              </a:rPr>
              <a:t>C2C</a:t>
            </a:r>
          </a:p>
          <a:p>
            <a:r>
              <a:rPr lang="da-DK" sz="2400" dirty="0" smtClean="0">
                <a:latin typeface="+mn-lt"/>
              </a:rPr>
              <a:t>…</a:t>
            </a:r>
          </a:p>
          <a:p>
            <a:pPr lvl="1"/>
            <a:endParaRPr lang="da-DK" sz="2400" dirty="0" smtClean="0">
              <a:latin typeface="+mn-lt"/>
            </a:endParaRPr>
          </a:p>
          <a:p>
            <a:endParaRPr lang="da-DK" sz="2400" dirty="0" smtClean="0"/>
          </a:p>
          <a:p>
            <a:endParaRPr lang="da-DK" sz="2400" dirty="0" smtClean="0"/>
          </a:p>
          <a:p>
            <a:endParaRPr lang="da-DK" sz="2400" dirty="0" smtClean="0"/>
          </a:p>
          <a:p>
            <a:endParaRPr lang="en-US" sz="2400" dirty="0" smtClean="0"/>
          </a:p>
        </p:txBody>
      </p:sp>
      <p:sp>
        <p:nvSpPr>
          <p:cNvPr id="8" name="Tekstboks 11"/>
          <p:cNvSpPr txBox="1"/>
          <p:nvPr/>
        </p:nvSpPr>
        <p:spPr>
          <a:xfrm>
            <a:off x="0" y="620688"/>
            <a:ext cx="226774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da-DK" sz="1600" dirty="0" smtClean="0">
                <a:latin typeface="+mj-lt"/>
              </a:rPr>
              <a:t>Opsamling fra modul 5</a:t>
            </a:r>
          </a:p>
          <a:p>
            <a:pPr fontAlgn="t"/>
            <a:r>
              <a:rPr lang="da-DK" sz="1600" dirty="0" smtClean="0">
                <a:latin typeface="+mj-lt"/>
              </a:rPr>
              <a:t>Massekommunikation</a:t>
            </a:r>
          </a:p>
          <a:p>
            <a:pPr fontAlgn="t"/>
            <a:r>
              <a:rPr lang="da-DK" sz="1600" dirty="0" smtClean="0">
                <a:latin typeface="+mj-lt"/>
              </a:rPr>
              <a:t>SMP modellen</a:t>
            </a:r>
          </a:p>
          <a:p>
            <a:pPr fontAlgn="t"/>
            <a:r>
              <a:rPr lang="da-DK" sz="1600" dirty="0" smtClean="0">
                <a:solidFill>
                  <a:srgbClr val="FF0000"/>
                </a:solidFill>
                <a:latin typeface="+mj-lt"/>
              </a:rPr>
              <a:t>BTB/BTC</a:t>
            </a:r>
          </a:p>
          <a:p>
            <a:pPr fontAlgn="t"/>
            <a:r>
              <a:rPr lang="da-DK" sz="1600" dirty="0" smtClean="0">
                <a:latin typeface="+mj-lt"/>
              </a:rPr>
              <a:t>Livsstilsegmentering</a:t>
            </a:r>
          </a:p>
          <a:p>
            <a:pPr fontAlgn="t"/>
            <a:r>
              <a:rPr lang="da-DK" sz="1600" dirty="0" smtClean="0">
                <a:latin typeface="+mj-lt"/>
              </a:rPr>
              <a:t>Markedsstrategi</a:t>
            </a:r>
          </a:p>
          <a:p>
            <a:pPr fontAlgn="t"/>
            <a:r>
              <a:rPr lang="da-DK" sz="1600" dirty="0" smtClean="0">
                <a:latin typeface="+mj-lt"/>
              </a:rPr>
              <a:t>Positioneringsstrategi</a:t>
            </a:r>
          </a:p>
          <a:p>
            <a:pPr fontAlgn="t"/>
            <a:r>
              <a:rPr lang="da-DK" sz="1600" dirty="0" smtClean="0">
                <a:latin typeface="+mj-lt"/>
              </a:rPr>
              <a:t>Positioneringskort</a:t>
            </a:r>
          </a:p>
          <a:p>
            <a:pPr fontAlgn="t"/>
            <a:r>
              <a:rPr lang="da-DK" sz="1600" dirty="0" smtClean="0">
                <a:latin typeface="+mj-lt"/>
              </a:rPr>
              <a:t>Livsfaser</a:t>
            </a:r>
          </a:p>
          <a:p>
            <a:pPr fontAlgn="t"/>
            <a:r>
              <a:rPr lang="da-DK" sz="1600" dirty="0" smtClean="0">
                <a:latin typeface="+mj-lt"/>
              </a:rPr>
              <a:t>Den </a:t>
            </a:r>
            <a:r>
              <a:rPr lang="da-DK" sz="1600" dirty="0" err="1" smtClean="0">
                <a:latin typeface="+mj-lt"/>
              </a:rPr>
              <a:t>situide</a:t>
            </a:r>
            <a:r>
              <a:rPr lang="da-DK" sz="1600" dirty="0" smtClean="0">
                <a:latin typeface="+mj-lt"/>
              </a:rPr>
              <a:t> forbruger</a:t>
            </a:r>
          </a:p>
          <a:p>
            <a:pPr fontAlgn="t"/>
            <a:r>
              <a:rPr lang="da-DK" sz="1600" dirty="0" smtClean="0">
                <a:latin typeface="+mj-lt"/>
              </a:rPr>
              <a:t>Det udfoldede marketing-mix</a:t>
            </a:r>
          </a:p>
          <a:p>
            <a:pPr fontAlgn="t"/>
            <a:r>
              <a:rPr lang="da-DK" sz="1600" dirty="0" smtClean="0">
                <a:latin typeface="+mj-lt"/>
              </a:rPr>
              <a:t>Kommunikations-modeller</a:t>
            </a:r>
          </a:p>
          <a:p>
            <a:pPr fontAlgn="t"/>
            <a:r>
              <a:rPr lang="da-DK" sz="1600" dirty="0">
                <a:latin typeface="+mj-lt"/>
              </a:rPr>
              <a:t>SMP modellen </a:t>
            </a:r>
            <a:r>
              <a:rPr lang="da-DK" sz="1600" dirty="0" smtClean="0">
                <a:latin typeface="+mj-lt"/>
              </a:rPr>
              <a:t>(v </a:t>
            </a:r>
            <a:r>
              <a:rPr lang="da-DK" sz="1600" dirty="0">
                <a:latin typeface="+mj-lt"/>
              </a:rPr>
              <a:t>2</a:t>
            </a:r>
            <a:r>
              <a:rPr lang="da-DK" sz="1600" dirty="0" smtClean="0">
                <a:latin typeface="+mj-lt"/>
              </a:rPr>
              <a:t>)</a:t>
            </a:r>
            <a:endParaRPr lang="da-DK" sz="1600" dirty="0">
              <a:latin typeface="+mj-lt"/>
            </a:endParaRPr>
          </a:p>
          <a:p>
            <a:pPr fontAlgn="t"/>
            <a:r>
              <a:rPr lang="da-DK" sz="1600" dirty="0">
                <a:latin typeface="+mj-lt"/>
              </a:rPr>
              <a:t>De 4 </a:t>
            </a:r>
            <a:r>
              <a:rPr lang="da-DK" sz="1600" dirty="0" smtClean="0">
                <a:latin typeface="+mj-lt"/>
              </a:rPr>
              <a:t>C’ere</a:t>
            </a:r>
          </a:p>
          <a:p>
            <a:pPr fontAlgn="t"/>
            <a:r>
              <a:rPr lang="da-DK" sz="1600" dirty="0" smtClean="0">
                <a:latin typeface="+mj-lt"/>
              </a:rPr>
              <a:t>Canvas modellen (v x)</a:t>
            </a:r>
            <a:endParaRPr lang="da-DK" sz="1600" dirty="0">
              <a:latin typeface="+mj-lt"/>
            </a:endParaRPr>
          </a:p>
          <a:p>
            <a:pPr fontAlgn="t"/>
            <a:r>
              <a:rPr lang="da-DK" sz="1600" dirty="0" smtClean="0">
                <a:latin typeface="+mj-lt"/>
              </a:rPr>
              <a:t>TMK modellen</a:t>
            </a:r>
          </a:p>
          <a:p>
            <a:pPr fontAlgn="t"/>
            <a:r>
              <a:rPr lang="da-DK" sz="1600" dirty="0" smtClean="0">
                <a:latin typeface="+mj-lt"/>
              </a:rPr>
              <a:t>PEST modellen</a:t>
            </a:r>
          </a:p>
          <a:p>
            <a:pPr fontAlgn="t"/>
            <a:r>
              <a:rPr lang="da-DK" sz="1600" dirty="0" smtClean="0">
                <a:latin typeface="+mj-lt"/>
              </a:rPr>
              <a:t>SWOT modellen</a:t>
            </a:r>
            <a:endParaRPr lang="da-DK" sz="1600" dirty="0">
              <a:latin typeface="+mj-lt"/>
            </a:endParaRPr>
          </a:p>
          <a:p>
            <a:pPr fontAlgn="t"/>
            <a:r>
              <a:rPr lang="da-DK" sz="1600" dirty="0">
                <a:latin typeface="+mj-lt"/>
              </a:rPr>
              <a:t>Gruppeopgave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3143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6ADA4-0F82-4967-AE28-3A7252B9332A}" type="datetime2">
              <a:rPr lang="da-DK" smtClean="0"/>
              <a:t>23. oktober 2018</a:t>
            </a:fld>
            <a:endParaRPr lang="en-US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ikek 6  Markedskommunikation, Teorier og modeller</a:t>
            </a:r>
            <a:endParaRPr lang="en-US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0DBA5-F823-4B9E-ACF1-522F50B5F2FA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Tekstboks 6"/>
          <p:cNvSpPr txBox="1"/>
          <p:nvPr/>
        </p:nvSpPr>
        <p:spPr>
          <a:xfrm>
            <a:off x="2267744" y="548680"/>
            <a:ext cx="637622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da-DK" sz="2400" dirty="0" smtClean="0">
              <a:latin typeface="+mj-lt"/>
            </a:endParaRPr>
          </a:p>
          <a:p>
            <a:r>
              <a:rPr lang="da-DK" sz="2400" dirty="0" smtClean="0">
                <a:latin typeface="+mj-lt"/>
              </a:rPr>
              <a:t>Sammenlign </a:t>
            </a:r>
          </a:p>
          <a:p>
            <a:r>
              <a:rPr lang="da-DK" sz="2400" dirty="0" err="1" smtClean="0">
                <a:latin typeface="+mj-lt"/>
              </a:rPr>
              <a:t>GallupKompas</a:t>
            </a:r>
            <a:r>
              <a:rPr lang="da-DK" sz="2400" dirty="0" smtClean="0">
                <a:latin typeface="+mj-lt"/>
              </a:rPr>
              <a:t>’ </a:t>
            </a:r>
          </a:p>
          <a:p>
            <a:r>
              <a:rPr lang="da-DK" sz="2400" dirty="0" smtClean="0">
                <a:latin typeface="+mj-lt"/>
              </a:rPr>
              <a:t>og Minerva </a:t>
            </a:r>
          </a:p>
          <a:p>
            <a:r>
              <a:rPr lang="da-DK" sz="2400" dirty="0" smtClean="0">
                <a:latin typeface="+mj-lt"/>
              </a:rPr>
              <a:t>modellens koordinater </a:t>
            </a:r>
          </a:p>
          <a:p>
            <a:r>
              <a:rPr lang="da-DK" sz="2400" dirty="0" smtClean="0">
                <a:latin typeface="+mj-lt"/>
              </a:rPr>
              <a:t>fra modul 2</a:t>
            </a:r>
          </a:p>
          <a:p>
            <a:endParaRPr lang="da-DK" sz="2400" dirty="0" smtClean="0">
              <a:latin typeface="+mj-lt"/>
            </a:endParaRPr>
          </a:p>
          <a:p>
            <a:endParaRPr lang="da-DK" sz="2400" dirty="0">
              <a:latin typeface="+mj-lt"/>
            </a:endParaRPr>
          </a:p>
          <a:p>
            <a:endParaRPr lang="da-DK" sz="2400" dirty="0">
              <a:latin typeface="+mj-lt"/>
            </a:endParaRPr>
          </a:p>
          <a:p>
            <a:endParaRPr lang="da-DK" sz="2400" dirty="0" smtClean="0">
              <a:latin typeface="+mj-lt"/>
            </a:endParaRPr>
          </a:p>
          <a:p>
            <a:pPr lvl="1"/>
            <a:r>
              <a:rPr lang="da-DK" sz="2400" dirty="0" smtClean="0">
                <a:latin typeface="+mj-lt"/>
              </a:rPr>
              <a:t>y: traditionel/moderne for begge</a:t>
            </a:r>
          </a:p>
          <a:p>
            <a:pPr lvl="1"/>
            <a:r>
              <a:rPr lang="da-DK" sz="2400" dirty="0" smtClean="0">
                <a:latin typeface="+mj-lt"/>
              </a:rPr>
              <a:t>X: Fællesskab/Individ for </a:t>
            </a:r>
            <a:r>
              <a:rPr lang="da-DK" sz="2400" dirty="0" err="1" smtClean="0">
                <a:latin typeface="+mj-lt"/>
              </a:rPr>
              <a:t>GallupKompas</a:t>
            </a:r>
            <a:r>
              <a:rPr lang="da-DK" sz="2400" dirty="0" smtClean="0">
                <a:latin typeface="+mj-lt"/>
              </a:rPr>
              <a:t>, </a:t>
            </a:r>
          </a:p>
          <a:p>
            <a:pPr lvl="1"/>
            <a:r>
              <a:rPr lang="da-DK" sz="2400" dirty="0" smtClean="0">
                <a:latin typeface="+mj-lt"/>
              </a:rPr>
              <a:t>     Pragmatisme/Idealisme for Minerva</a:t>
            </a:r>
          </a:p>
          <a:p>
            <a:r>
              <a:rPr lang="da-DK" sz="2400" dirty="0" smtClean="0">
                <a:latin typeface="+mj-lt"/>
              </a:rPr>
              <a:t>(bemærk, at x-aksen kan siges at være spejlvendt)</a:t>
            </a:r>
          </a:p>
          <a:p>
            <a:pPr lvl="1"/>
            <a:endParaRPr lang="da-DK" sz="2400" dirty="0" smtClean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088" y="548681"/>
            <a:ext cx="3500827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kstboks 11"/>
          <p:cNvSpPr txBox="1"/>
          <p:nvPr/>
        </p:nvSpPr>
        <p:spPr>
          <a:xfrm>
            <a:off x="0" y="620688"/>
            <a:ext cx="226774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da-DK" sz="1600" dirty="0" smtClean="0">
                <a:latin typeface="+mj-lt"/>
              </a:rPr>
              <a:t>Opsamling fra modul 5</a:t>
            </a:r>
          </a:p>
          <a:p>
            <a:pPr fontAlgn="t"/>
            <a:r>
              <a:rPr lang="da-DK" sz="1600" dirty="0" smtClean="0">
                <a:latin typeface="+mj-lt"/>
              </a:rPr>
              <a:t>Massekommunikation</a:t>
            </a:r>
          </a:p>
          <a:p>
            <a:pPr fontAlgn="t"/>
            <a:r>
              <a:rPr lang="da-DK" sz="1600" dirty="0" smtClean="0">
                <a:latin typeface="+mj-lt"/>
              </a:rPr>
              <a:t>SMP modellen</a:t>
            </a:r>
          </a:p>
          <a:p>
            <a:pPr fontAlgn="t"/>
            <a:r>
              <a:rPr lang="da-DK" sz="1600" dirty="0" smtClean="0">
                <a:latin typeface="+mj-lt"/>
              </a:rPr>
              <a:t>BTB/BTC</a:t>
            </a:r>
          </a:p>
          <a:p>
            <a:pPr fontAlgn="t"/>
            <a:r>
              <a:rPr lang="da-DK" sz="1600" dirty="0" smtClean="0">
                <a:solidFill>
                  <a:srgbClr val="FF0000"/>
                </a:solidFill>
                <a:latin typeface="+mj-lt"/>
              </a:rPr>
              <a:t>Livsstilsegmentering</a:t>
            </a:r>
          </a:p>
          <a:p>
            <a:pPr fontAlgn="t"/>
            <a:r>
              <a:rPr lang="da-DK" sz="1600" dirty="0" smtClean="0">
                <a:latin typeface="+mj-lt"/>
              </a:rPr>
              <a:t>Markedsstrategi</a:t>
            </a:r>
          </a:p>
          <a:p>
            <a:pPr fontAlgn="t"/>
            <a:r>
              <a:rPr lang="da-DK" sz="1600" dirty="0" smtClean="0">
                <a:latin typeface="+mj-lt"/>
              </a:rPr>
              <a:t>Positioneringsstrategi</a:t>
            </a:r>
          </a:p>
          <a:p>
            <a:pPr fontAlgn="t"/>
            <a:r>
              <a:rPr lang="da-DK" sz="1600" dirty="0" smtClean="0">
                <a:latin typeface="+mj-lt"/>
              </a:rPr>
              <a:t>Positioneringskort</a:t>
            </a:r>
          </a:p>
          <a:p>
            <a:pPr fontAlgn="t"/>
            <a:r>
              <a:rPr lang="da-DK" sz="1600" dirty="0" smtClean="0">
                <a:latin typeface="+mj-lt"/>
              </a:rPr>
              <a:t>Livsfaser</a:t>
            </a:r>
          </a:p>
          <a:p>
            <a:pPr fontAlgn="t"/>
            <a:r>
              <a:rPr lang="da-DK" sz="1600" dirty="0" smtClean="0">
                <a:latin typeface="+mj-lt"/>
              </a:rPr>
              <a:t>Den </a:t>
            </a:r>
            <a:r>
              <a:rPr lang="da-DK" sz="1600" dirty="0" err="1" smtClean="0">
                <a:latin typeface="+mj-lt"/>
              </a:rPr>
              <a:t>situide</a:t>
            </a:r>
            <a:r>
              <a:rPr lang="da-DK" sz="1600" dirty="0" smtClean="0">
                <a:latin typeface="+mj-lt"/>
              </a:rPr>
              <a:t> forbruger</a:t>
            </a:r>
          </a:p>
          <a:p>
            <a:pPr fontAlgn="t"/>
            <a:r>
              <a:rPr lang="da-DK" sz="1600" dirty="0" smtClean="0">
                <a:latin typeface="+mj-lt"/>
              </a:rPr>
              <a:t>Det udfoldede marketing-mix</a:t>
            </a:r>
          </a:p>
          <a:p>
            <a:pPr fontAlgn="t"/>
            <a:r>
              <a:rPr lang="da-DK" sz="1600" dirty="0" smtClean="0">
                <a:latin typeface="+mj-lt"/>
              </a:rPr>
              <a:t>Kommunikations-modeller</a:t>
            </a:r>
          </a:p>
          <a:p>
            <a:pPr fontAlgn="t"/>
            <a:r>
              <a:rPr lang="da-DK" sz="1600" dirty="0">
                <a:latin typeface="+mj-lt"/>
              </a:rPr>
              <a:t>SMP modellen </a:t>
            </a:r>
            <a:r>
              <a:rPr lang="da-DK" sz="1600" dirty="0" smtClean="0">
                <a:latin typeface="+mj-lt"/>
              </a:rPr>
              <a:t>(v </a:t>
            </a:r>
            <a:r>
              <a:rPr lang="da-DK" sz="1600" dirty="0">
                <a:latin typeface="+mj-lt"/>
              </a:rPr>
              <a:t>2</a:t>
            </a:r>
            <a:r>
              <a:rPr lang="da-DK" sz="1600" dirty="0" smtClean="0">
                <a:latin typeface="+mj-lt"/>
              </a:rPr>
              <a:t>)</a:t>
            </a:r>
            <a:endParaRPr lang="da-DK" sz="1600" dirty="0">
              <a:latin typeface="+mj-lt"/>
            </a:endParaRPr>
          </a:p>
          <a:p>
            <a:pPr fontAlgn="t"/>
            <a:r>
              <a:rPr lang="da-DK" sz="1600" dirty="0">
                <a:latin typeface="+mj-lt"/>
              </a:rPr>
              <a:t>De 4 </a:t>
            </a:r>
            <a:r>
              <a:rPr lang="da-DK" sz="1600" dirty="0" smtClean="0">
                <a:latin typeface="+mj-lt"/>
              </a:rPr>
              <a:t>C’ere</a:t>
            </a:r>
          </a:p>
          <a:p>
            <a:pPr fontAlgn="t"/>
            <a:r>
              <a:rPr lang="da-DK" sz="1600" dirty="0" smtClean="0">
                <a:latin typeface="+mj-lt"/>
              </a:rPr>
              <a:t>Canvas modellen (v x)</a:t>
            </a:r>
            <a:endParaRPr lang="da-DK" sz="1600" dirty="0">
              <a:latin typeface="+mj-lt"/>
            </a:endParaRPr>
          </a:p>
          <a:p>
            <a:pPr fontAlgn="t"/>
            <a:r>
              <a:rPr lang="da-DK" sz="1600" dirty="0" smtClean="0">
                <a:latin typeface="+mj-lt"/>
              </a:rPr>
              <a:t>TMK modellen</a:t>
            </a:r>
          </a:p>
          <a:p>
            <a:pPr fontAlgn="t"/>
            <a:r>
              <a:rPr lang="da-DK" sz="1600" dirty="0" smtClean="0">
                <a:latin typeface="+mj-lt"/>
              </a:rPr>
              <a:t>PEST modellen</a:t>
            </a:r>
          </a:p>
          <a:p>
            <a:pPr fontAlgn="t"/>
            <a:r>
              <a:rPr lang="da-DK" sz="1600" dirty="0" smtClean="0">
                <a:latin typeface="+mj-lt"/>
              </a:rPr>
              <a:t>SWOT modellen</a:t>
            </a:r>
            <a:endParaRPr lang="da-DK" sz="1600" dirty="0">
              <a:latin typeface="+mj-lt"/>
            </a:endParaRPr>
          </a:p>
          <a:p>
            <a:pPr fontAlgn="t"/>
            <a:r>
              <a:rPr lang="da-DK" sz="1600" dirty="0">
                <a:latin typeface="+mj-lt"/>
              </a:rPr>
              <a:t>Gruppeopgave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2360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3E84A-E48F-482C-8A3E-BE0E63EF3FFE}" type="datetime2">
              <a:rPr lang="da-DK" smtClean="0"/>
              <a:t>23. oktober 2018</a:t>
            </a:fld>
            <a:endParaRPr lang="en-US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ikek 6  Markedskommunikation, Teorier og modeller</a:t>
            </a:r>
            <a:endParaRPr lang="en-US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0DBA5-F823-4B9E-ACF1-522F50B5F2FA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Tekstboks 6"/>
          <p:cNvSpPr txBox="1"/>
          <p:nvPr/>
        </p:nvSpPr>
        <p:spPr>
          <a:xfrm>
            <a:off x="2339752" y="260648"/>
            <a:ext cx="68042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 smtClean="0">
                <a:latin typeface="+mn-lt"/>
              </a:rPr>
              <a:t>Find eksempler på de i figur 6.6 (s. 93) nævnte markedsstrategier; </a:t>
            </a:r>
            <a:r>
              <a:rPr lang="da-DK" sz="2400" dirty="0" err="1" smtClean="0">
                <a:latin typeface="+mn-lt"/>
              </a:rPr>
              <a:t>udifferentieret</a:t>
            </a:r>
            <a:r>
              <a:rPr lang="da-DK" sz="2400" dirty="0" smtClean="0">
                <a:latin typeface="+mn-lt"/>
              </a:rPr>
              <a:t>, differentieret og koncentreret strategi</a:t>
            </a:r>
          </a:p>
          <a:p>
            <a:endParaRPr lang="da-DK" sz="2400" dirty="0" smtClean="0">
              <a:latin typeface="+mn-lt"/>
            </a:endParaRPr>
          </a:p>
          <a:p>
            <a:endParaRPr lang="da-DK" sz="2400" dirty="0" smtClean="0">
              <a:latin typeface="+mn-lt"/>
            </a:endParaRPr>
          </a:p>
          <a:p>
            <a:endParaRPr lang="da-DK" sz="2400" dirty="0" smtClean="0">
              <a:latin typeface="+mj-lt"/>
            </a:endParaRPr>
          </a:p>
        </p:txBody>
      </p:sp>
      <p:sp>
        <p:nvSpPr>
          <p:cNvPr id="8" name="Tekstboks 11"/>
          <p:cNvSpPr txBox="1"/>
          <p:nvPr/>
        </p:nvSpPr>
        <p:spPr>
          <a:xfrm>
            <a:off x="0" y="620688"/>
            <a:ext cx="226774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da-DK" sz="1600" dirty="0" smtClean="0">
                <a:latin typeface="+mj-lt"/>
              </a:rPr>
              <a:t>Opsamling fra modul 5</a:t>
            </a:r>
          </a:p>
          <a:p>
            <a:pPr fontAlgn="t"/>
            <a:r>
              <a:rPr lang="da-DK" sz="1600" dirty="0" smtClean="0">
                <a:latin typeface="+mj-lt"/>
              </a:rPr>
              <a:t>Massekommunikation</a:t>
            </a:r>
          </a:p>
          <a:p>
            <a:pPr fontAlgn="t"/>
            <a:r>
              <a:rPr lang="da-DK" sz="1600" dirty="0" smtClean="0">
                <a:latin typeface="+mj-lt"/>
              </a:rPr>
              <a:t>SMP modellen</a:t>
            </a:r>
          </a:p>
          <a:p>
            <a:pPr fontAlgn="t"/>
            <a:r>
              <a:rPr lang="da-DK" sz="1600" dirty="0" smtClean="0">
                <a:latin typeface="+mj-lt"/>
              </a:rPr>
              <a:t>BTB/BTC</a:t>
            </a:r>
          </a:p>
          <a:p>
            <a:pPr fontAlgn="t"/>
            <a:r>
              <a:rPr lang="da-DK" sz="1600" dirty="0" smtClean="0">
                <a:latin typeface="+mj-lt"/>
              </a:rPr>
              <a:t>Livsstilsegmentering</a:t>
            </a:r>
          </a:p>
          <a:p>
            <a:pPr fontAlgn="t"/>
            <a:r>
              <a:rPr lang="da-DK" sz="1600" dirty="0" smtClean="0">
                <a:solidFill>
                  <a:srgbClr val="FF0000"/>
                </a:solidFill>
                <a:latin typeface="+mj-lt"/>
              </a:rPr>
              <a:t>Markedsstrategi</a:t>
            </a:r>
          </a:p>
          <a:p>
            <a:pPr fontAlgn="t"/>
            <a:r>
              <a:rPr lang="da-DK" sz="1600" dirty="0" smtClean="0">
                <a:latin typeface="+mj-lt"/>
              </a:rPr>
              <a:t>Positioneringsstrategi</a:t>
            </a:r>
          </a:p>
          <a:p>
            <a:pPr fontAlgn="t"/>
            <a:r>
              <a:rPr lang="da-DK" sz="1600" dirty="0" smtClean="0">
                <a:latin typeface="+mj-lt"/>
              </a:rPr>
              <a:t>Positioneringskort</a:t>
            </a:r>
          </a:p>
          <a:p>
            <a:pPr fontAlgn="t"/>
            <a:r>
              <a:rPr lang="da-DK" sz="1600" dirty="0" smtClean="0">
                <a:latin typeface="+mj-lt"/>
              </a:rPr>
              <a:t>Livsfaser</a:t>
            </a:r>
          </a:p>
          <a:p>
            <a:pPr fontAlgn="t"/>
            <a:r>
              <a:rPr lang="da-DK" sz="1600" dirty="0" smtClean="0">
                <a:latin typeface="+mj-lt"/>
              </a:rPr>
              <a:t>Den </a:t>
            </a:r>
            <a:r>
              <a:rPr lang="da-DK" sz="1600" dirty="0" err="1" smtClean="0">
                <a:latin typeface="+mj-lt"/>
              </a:rPr>
              <a:t>situide</a:t>
            </a:r>
            <a:r>
              <a:rPr lang="da-DK" sz="1600" dirty="0" smtClean="0">
                <a:latin typeface="+mj-lt"/>
              </a:rPr>
              <a:t> forbruger</a:t>
            </a:r>
          </a:p>
          <a:p>
            <a:pPr fontAlgn="t"/>
            <a:r>
              <a:rPr lang="da-DK" sz="1600" dirty="0" smtClean="0">
                <a:latin typeface="+mj-lt"/>
              </a:rPr>
              <a:t>Det udfoldede marketing-mix</a:t>
            </a:r>
          </a:p>
          <a:p>
            <a:pPr fontAlgn="t"/>
            <a:r>
              <a:rPr lang="da-DK" sz="1600" dirty="0" smtClean="0">
                <a:latin typeface="+mj-lt"/>
              </a:rPr>
              <a:t>Kommunikations-modeller</a:t>
            </a:r>
          </a:p>
          <a:p>
            <a:pPr fontAlgn="t"/>
            <a:r>
              <a:rPr lang="da-DK" sz="1600" dirty="0">
                <a:latin typeface="+mj-lt"/>
              </a:rPr>
              <a:t>SMP modellen </a:t>
            </a:r>
            <a:r>
              <a:rPr lang="da-DK" sz="1600" dirty="0" smtClean="0">
                <a:latin typeface="+mj-lt"/>
              </a:rPr>
              <a:t>(v </a:t>
            </a:r>
            <a:r>
              <a:rPr lang="da-DK" sz="1600" dirty="0">
                <a:latin typeface="+mj-lt"/>
              </a:rPr>
              <a:t>2</a:t>
            </a:r>
            <a:r>
              <a:rPr lang="da-DK" sz="1600" dirty="0" smtClean="0">
                <a:latin typeface="+mj-lt"/>
              </a:rPr>
              <a:t>)</a:t>
            </a:r>
            <a:endParaRPr lang="da-DK" sz="1600" dirty="0">
              <a:latin typeface="+mj-lt"/>
            </a:endParaRPr>
          </a:p>
          <a:p>
            <a:pPr fontAlgn="t"/>
            <a:r>
              <a:rPr lang="da-DK" sz="1600" dirty="0">
                <a:latin typeface="+mj-lt"/>
              </a:rPr>
              <a:t>De 4 </a:t>
            </a:r>
            <a:r>
              <a:rPr lang="da-DK" sz="1600" dirty="0" smtClean="0">
                <a:latin typeface="+mj-lt"/>
              </a:rPr>
              <a:t>C’ere</a:t>
            </a:r>
          </a:p>
          <a:p>
            <a:pPr fontAlgn="t"/>
            <a:r>
              <a:rPr lang="da-DK" sz="1600" dirty="0" smtClean="0">
                <a:latin typeface="+mj-lt"/>
              </a:rPr>
              <a:t>Canvas modellen (v x)</a:t>
            </a:r>
            <a:endParaRPr lang="da-DK" sz="1600" dirty="0">
              <a:latin typeface="+mj-lt"/>
            </a:endParaRPr>
          </a:p>
          <a:p>
            <a:pPr fontAlgn="t"/>
            <a:r>
              <a:rPr lang="da-DK" sz="1600" dirty="0" smtClean="0">
                <a:latin typeface="+mj-lt"/>
              </a:rPr>
              <a:t>TMK modellen</a:t>
            </a:r>
          </a:p>
          <a:p>
            <a:pPr fontAlgn="t"/>
            <a:r>
              <a:rPr lang="da-DK" sz="1600" dirty="0" smtClean="0">
                <a:latin typeface="+mj-lt"/>
              </a:rPr>
              <a:t>PEST modellen</a:t>
            </a:r>
          </a:p>
          <a:p>
            <a:pPr fontAlgn="t"/>
            <a:r>
              <a:rPr lang="da-DK" sz="1600" dirty="0" smtClean="0">
                <a:latin typeface="+mj-lt"/>
              </a:rPr>
              <a:t>SWOT modellen</a:t>
            </a:r>
            <a:endParaRPr lang="da-DK" sz="1600" dirty="0">
              <a:latin typeface="+mj-lt"/>
            </a:endParaRPr>
          </a:p>
          <a:p>
            <a:pPr fontAlgn="t"/>
            <a:r>
              <a:rPr lang="da-DK" sz="1600" dirty="0">
                <a:latin typeface="+mj-lt"/>
              </a:rPr>
              <a:t>Gruppeopgave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710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CF712-9A0B-49C5-86F8-B154AF85A4A7}" type="datetime2">
              <a:rPr lang="da-DK" smtClean="0"/>
              <a:t>23. oktober 2018</a:t>
            </a:fld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ikek 6  Markedskommunikation, Teorier og modeller</a:t>
            </a:r>
            <a:endParaRPr lang="en-US" dirty="0"/>
          </a:p>
        </p:txBody>
      </p:sp>
      <p:sp>
        <p:nvSpPr>
          <p:cNvPr id="12" name="Tekstboks 11"/>
          <p:cNvSpPr txBox="1"/>
          <p:nvPr/>
        </p:nvSpPr>
        <p:spPr>
          <a:xfrm>
            <a:off x="0" y="620688"/>
            <a:ext cx="226774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da-DK" sz="1600" dirty="0" smtClean="0">
                <a:latin typeface="+mj-lt"/>
              </a:rPr>
              <a:t>Opsamling fra modul 5</a:t>
            </a:r>
          </a:p>
          <a:p>
            <a:pPr fontAlgn="t"/>
            <a:r>
              <a:rPr lang="da-DK" sz="1600" dirty="0" smtClean="0">
                <a:latin typeface="+mj-lt"/>
              </a:rPr>
              <a:t>Massekommunikation</a:t>
            </a:r>
          </a:p>
          <a:p>
            <a:pPr fontAlgn="t"/>
            <a:r>
              <a:rPr lang="da-DK" sz="1600" dirty="0" smtClean="0">
                <a:latin typeface="+mj-lt"/>
              </a:rPr>
              <a:t>SMP modellen</a:t>
            </a:r>
          </a:p>
          <a:p>
            <a:pPr fontAlgn="t"/>
            <a:r>
              <a:rPr lang="da-DK" sz="1600" dirty="0" smtClean="0">
                <a:latin typeface="+mj-lt"/>
              </a:rPr>
              <a:t>BTB/BTC</a:t>
            </a:r>
          </a:p>
          <a:p>
            <a:pPr fontAlgn="t"/>
            <a:r>
              <a:rPr lang="da-DK" sz="1600" dirty="0" smtClean="0">
                <a:latin typeface="+mj-lt"/>
              </a:rPr>
              <a:t>Livsstilsegmentering</a:t>
            </a:r>
          </a:p>
          <a:p>
            <a:pPr fontAlgn="t"/>
            <a:r>
              <a:rPr lang="da-DK" sz="1600" dirty="0" smtClean="0">
                <a:latin typeface="+mj-lt"/>
              </a:rPr>
              <a:t>Markedsstrategi</a:t>
            </a:r>
          </a:p>
          <a:p>
            <a:pPr fontAlgn="t"/>
            <a:r>
              <a:rPr lang="da-DK" sz="1600" dirty="0" smtClean="0">
                <a:latin typeface="+mj-lt"/>
              </a:rPr>
              <a:t>Positioneringsstrategi</a:t>
            </a:r>
          </a:p>
          <a:p>
            <a:pPr fontAlgn="t"/>
            <a:r>
              <a:rPr lang="da-DK" sz="1600" dirty="0" smtClean="0">
                <a:latin typeface="+mj-lt"/>
              </a:rPr>
              <a:t>Positioneringskort</a:t>
            </a:r>
          </a:p>
          <a:p>
            <a:pPr fontAlgn="t"/>
            <a:r>
              <a:rPr lang="da-DK" sz="1600" dirty="0" smtClean="0">
                <a:latin typeface="+mj-lt"/>
              </a:rPr>
              <a:t>Livsfaser</a:t>
            </a:r>
          </a:p>
          <a:p>
            <a:pPr fontAlgn="t"/>
            <a:r>
              <a:rPr lang="da-DK" sz="1600" dirty="0" smtClean="0">
                <a:latin typeface="+mj-lt"/>
              </a:rPr>
              <a:t>Den </a:t>
            </a:r>
            <a:r>
              <a:rPr lang="da-DK" sz="1600" dirty="0" err="1" smtClean="0">
                <a:latin typeface="+mj-lt"/>
              </a:rPr>
              <a:t>situide</a:t>
            </a:r>
            <a:r>
              <a:rPr lang="da-DK" sz="1600" dirty="0" smtClean="0">
                <a:latin typeface="+mj-lt"/>
              </a:rPr>
              <a:t> forbruger</a:t>
            </a:r>
          </a:p>
          <a:p>
            <a:pPr fontAlgn="t"/>
            <a:r>
              <a:rPr lang="da-DK" sz="1600" dirty="0" smtClean="0">
                <a:latin typeface="+mj-lt"/>
              </a:rPr>
              <a:t>Det udfoldede marketing-mix</a:t>
            </a:r>
          </a:p>
          <a:p>
            <a:pPr fontAlgn="t"/>
            <a:r>
              <a:rPr lang="da-DK" sz="1600" dirty="0" smtClean="0">
                <a:latin typeface="+mj-lt"/>
              </a:rPr>
              <a:t>Kommunikations-modeller</a:t>
            </a:r>
          </a:p>
          <a:p>
            <a:pPr fontAlgn="t"/>
            <a:r>
              <a:rPr lang="da-DK" sz="1600" dirty="0">
                <a:latin typeface="+mj-lt"/>
              </a:rPr>
              <a:t>SMP modellen </a:t>
            </a:r>
            <a:r>
              <a:rPr lang="da-DK" sz="1600" dirty="0" smtClean="0">
                <a:latin typeface="+mj-lt"/>
              </a:rPr>
              <a:t>(v </a:t>
            </a:r>
            <a:r>
              <a:rPr lang="da-DK" sz="1600" dirty="0">
                <a:latin typeface="+mj-lt"/>
              </a:rPr>
              <a:t>2</a:t>
            </a:r>
            <a:r>
              <a:rPr lang="da-DK" sz="1600" dirty="0" smtClean="0">
                <a:latin typeface="+mj-lt"/>
              </a:rPr>
              <a:t>)</a:t>
            </a:r>
            <a:endParaRPr lang="da-DK" sz="1600" dirty="0">
              <a:latin typeface="+mj-lt"/>
            </a:endParaRPr>
          </a:p>
          <a:p>
            <a:pPr fontAlgn="t"/>
            <a:r>
              <a:rPr lang="da-DK" sz="1600" dirty="0">
                <a:latin typeface="+mj-lt"/>
              </a:rPr>
              <a:t>De 4 </a:t>
            </a:r>
            <a:r>
              <a:rPr lang="da-DK" sz="1600" dirty="0" smtClean="0">
                <a:latin typeface="+mj-lt"/>
              </a:rPr>
              <a:t>C’ere</a:t>
            </a:r>
          </a:p>
          <a:p>
            <a:pPr fontAlgn="t"/>
            <a:r>
              <a:rPr lang="da-DK" sz="1600" dirty="0" smtClean="0">
                <a:latin typeface="+mj-lt"/>
              </a:rPr>
              <a:t>Canvas modellen (v x)</a:t>
            </a:r>
            <a:endParaRPr lang="da-DK" sz="1600" dirty="0">
              <a:latin typeface="+mj-lt"/>
            </a:endParaRPr>
          </a:p>
          <a:p>
            <a:pPr fontAlgn="t"/>
            <a:r>
              <a:rPr lang="da-DK" sz="1600" dirty="0" smtClean="0">
                <a:latin typeface="+mj-lt"/>
              </a:rPr>
              <a:t>TMK modellen</a:t>
            </a:r>
          </a:p>
          <a:p>
            <a:pPr fontAlgn="t"/>
            <a:r>
              <a:rPr lang="da-DK" sz="1600" dirty="0" smtClean="0">
                <a:latin typeface="+mj-lt"/>
              </a:rPr>
              <a:t>PEST modellen</a:t>
            </a:r>
          </a:p>
          <a:p>
            <a:pPr fontAlgn="t"/>
            <a:r>
              <a:rPr lang="da-DK" sz="1600" dirty="0" smtClean="0">
                <a:latin typeface="+mj-lt"/>
              </a:rPr>
              <a:t>SWOT modellen</a:t>
            </a:r>
            <a:endParaRPr lang="da-DK" sz="1600" dirty="0">
              <a:latin typeface="+mj-lt"/>
            </a:endParaRPr>
          </a:p>
          <a:p>
            <a:pPr fontAlgn="t"/>
            <a:r>
              <a:rPr lang="da-DK" sz="1600" dirty="0">
                <a:latin typeface="+mj-lt"/>
              </a:rPr>
              <a:t>Gruppeopgave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0989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C6F0C-1718-4EC7-82C4-67E2A5F1D562}" type="datetime2">
              <a:rPr lang="da-DK" smtClean="0"/>
              <a:t>23. oktober 2018</a:t>
            </a:fld>
            <a:endParaRPr lang="en-US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ikek 6  Markedskommunikation, Teorier og modeller</a:t>
            </a:r>
            <a:endParaRPr lang="en-US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0DBA5-F823-4B9E-ACF1-522F50B5F2FA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Tekstboks 6"/>
          <p:cNvSpPr txBox="1"/>
          <p:nvPr/>
        </p:nvSpPr>
        <p:spPr>
          <a:xfrm>
            <a:off x="2339752" y="260648"/>
            <a:ext cx="680424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 smtClean="0">
                <a:latin typeface="+mn-lt"/>
              </a:rPr>
              <a:t>Find eksempler på de i figur 6.6 (s. 93) nævnte markedsstrategier; </a:t>
            </a:r>
            <a:r>
              <a:rPr lang="da-DK" sz="2400" dirty="0" err="1" smtClean="0">
                <a:latin typeface="+mn-lt"/>
              </a:rPr>
              <a:t>udifferentieret</a:t>
            </a:r>
            <a:r>
              <a:rPr lang="da-DK" sz="2400" dirty="0" smtClean="0">
                <a:latin typeface="+mn-lt"/>
              </a:rPr>
              <a:t>, differentieret og koncentreret strategi</a:t>
            </a:r>
          </a:p>
          <a:p>
            <a:endParaRPr lang="da-DK" sz="2400" dirty="0" smtClean="0">
              <a:latin typeface="+mn-lt"/>
            </a:endParaRPr>
          </a:p>
          <a:p>
            <a:endParaRPr lang="da-DK" sz="2400" dirty="0" smtClean="0">
              <a:latin typeface="+mn-lt"/>
            </a:endParaRPr>
          </a:p>
          <a:p>
            <a:endParaRPr lang="da-DK" sz="2400" dirty="0">
              <a:latin typeface="+mn-lt"/>
            </a:endParaRPr>
          </a:p>
          <a:p>
            <a:r>
              <a:rPr lang="da-DK" sz="2400" dirty="0" smtClean="0">
                <a:latin typeface="+mn-lt"/>
              </a:rPr>
              <a:t>Hvilken af de </a:t>
            </a:r>
            <a:r>
              <a:rPr lang="da-DK" sz="2400" dirty="0">
                <a:latin typeface="+mn-lt"/>
              </a:rPr>
              <a:t>i figur </a:t>
            </a:r>
            <a:r>
              <a:rPr lang="da-DK" sz="2400" dirty="0" smtClean="0">
                <a:latin typeface="+mn-lt"/>
              </a:rPr>
              <a:t>6.7 </a:t>
            </a:r>
            <a:r>
              <a:rPr lang="da-DK" sz="2400" dirty="0">
                <a:latin typeface="+mn-lt"/>
              </a:rPr>
              <a:t>(s. </a:t>
            </a:r>
            <a:r>
              <a:rPr lang="da-DK" sz="2400" dirty="0" smtClean="0">
                <a:latin typeface="+mn-lt"/>
              </a:rPr>
              <a:t>95) </a:t>
            </a:r>
            <a:r>
              <a:rPr lang="da-DK" sz="2400" dirty="0">
                <a:latin typeface="+mn-lt"/>
              </a:rPr>
              <a:t>nævnte </a:t>
            </a:r>
            <a:r>
              <a:rPr lang="da-DK" sz="2400" dirty="0" smtClean="0">
                <a:latin typeface="+mn-lt"/>
              </a:rPr>
              <a:t>positioneringsstrategier bruger jeres virksomhed? </a:t>
            </a:r>
          </a:p>
          <a:p>
            <a:r>
              <a:rPr lang="da-DK" sz="2400" dirty="0" smtClean="0">
                <a:latin typeface="+mn-lt"/>
              </a:rPr>
              <a:t>Kunne man bruge en anden af de nævnte strategier?</a:t>
            </a:r>
            <a:endParaRPr lang="da-DK" sz="2400" dirty="0">
              <a:latin typeface="+mn-lt"/>
            </a:endParaRPr>
          </a:p>
          <a:p>
            <a:endParaRPr lang="da-DK" sz="2400" dirty="0" smtClean="0">
              <a:latin typeface="+mn-lt"/>
            </a:endParaRPr>
          </a:p>
          <a:p>
            <a:endParaRPr lang="da-DK" sz="2400" dirty="0" smtClean="0">
              <a:latin typeface="+mn-lt"/>
            </a:endParaRPr>
          </a:p>
          <a:p>
            <a:endParaRPr lang="da-DK" sz="2400" dirty="0">
              <a:latin typeface="+mn-lt"/>
            </a:endParaRPr>
          </a:p>
          <a:p>
            <a:r>
              <a:rPr lang="da-DK" sz="2400" dirty="0" smtClean="0">
                <a:latin typeface="+mn-lt"/>
              </a:rPr>
              <a:t>Lav et positioneringskort for jeres virksomhed på det udenlandske marked. </a:t>
            </a:r>
          </a:p>
          <a:p>
            <a:endParaRPr lang="da-DK" sz="2400" dirty="0">
              <a:latin typeface="+mn-lt"/>
            </a:endParaRPr>
          </a:p>
          <a:p>
            <a:endParaRPr lang="da-DK" sz="2400" dirty="0" smtClean="0">
              <a:latin typeface="+mj-lt"/>
            </a:endParaRPr>
          </a:p>
        </p:txBody>
      </p:sp>
      <p:sp>
        <p:nvSpPr>
          <p:cNvPr id="8" name="Tekstboks 11"/>
          <p:cNvSpPr txBox="1"/>
          <p:nvPr/>
        </p:nvSpPr>
        <p:spPr>
          <a:xfrm>
            <a:off x="0" y="620688"/>
            <a:ext cx="226774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da-DK" sz="1600" dirty="0" smtClean="0">
                <a:latin typeface="+mj-lt"/>
              </a:rPr>
              <a:t>Opsamling fra modul 5</a:t>
            </a:r>
          </a:p>
          <a:p>
            <a:pPr fontAlgn="t"/>
            <a:r>
              <a:rPr lang="da-DK" sz="1600" dirty="0" smtClean="0">
                <a:latin typeface="+mj-lt"/>
              </a:rPr>
              <a:t>Massekommunikation</a:t>
            </a:r>
          </a:p>
          <a:p>
            <a:pPr fontAlgn="t"/>
            <a:r>
              <a:rPr lang="da-DK" sz="1600" dirty="0" smtClean="0">
                <a:latin typeface="+mj-lt"/>
              </a:rPr>
              <a:t>SMP modellen</a:t>
            </a:r>
          </a:p>
          <a:p>
            <a:pPr fontAlgn="t"/>
            <a:r>
              <a:rPr lang="da-DK" sz="1600" dirty="0" smtClean="0">
                <a:latin typeface="+mj-lt"/>
              </a:rPr>
              <a:t>BTB/BTC</a:t>
            </a:r>
          </a:p>
          <a:p>
            <a:pPr fontAlgn="t"/>
            <a:r>
              <a:rPr lang="da-DK" sz="1600" dirty="0" smtClean="0">
                <a:latin typeface="+mj-lt"/>
              </a:rPr>
              <a:t>Livsstilsegmentering</a:t>
            </a:r>
          </a:p>
          <a:p>
            <a:pPr fontAlgn="t"/>
            <a:r>
              <a:rPr lang="da-DK" sz="1600" dirty="0" smtClean="0">
                <a:latin typeface="+mj-lt"/>
              </a:rPr>
              <a:t>Markedsstrategi</a:t>
            </a:r>
          </a:p>
          <a:p>
            <a:pPr fontAlgn="t"/>
            <a:r>
              <a:rPr lang="da-DK" sz="1600" dirty="0" smtClean="0">
                <a:solidFill>
                  <a:srgbClr val="FF0000"/>
                </a:solidFill>
                <a:latin typeface="+mj-lt"/>
              </a:rPr>
              <a:t>Positioneringsstrategi</a:t>
            </a:r>
          </a:p>
          <a:p>
            <a:pPr fontAlgn="t"/>
            <a:r>
              <a:rPr lang="da-DK" sz="1600" dirty="0" smtClean="0">
                <a:latin typeface="+mj-lt"/>
              </a:rPr>
              <a:t>Positioneringskort</a:t>
            </a:r>
          </a:p>
          <a:p>
            <a:pPr fontAlgn="t"/>
            <a:r>
              <a:rPr lang="da-DK" sz="1600" dirty="0" smtClean="0">
                <a:latin typeface="+mj-lt"/>
              </a:rPr>
              <a:t>Livsfaser</a:t>
            </a:r>
          </a:p>
          <a:p>
            <a:pPr fontAlgn="t"/>
            <a:r>
              <a:rPr lang="da-DK" sz="1600" dirty="0" smtClean="0">
                <a:latin typeface="+mj-lt"/>
              </a:rPr>
              <a:t>Den </a:t>
            </a:r>
            <a:r>
              <a:rPr lang="da-DK" sz="1600" dirty="0" err="1" smtClean="0">
                <a:latin typeface="+mj-lt"/>
              </a:rPr>
              <a:t>situide</a:t>
            </a:r>
            <a:r>
              <a:rPr lang="da-DK" sz="1600" dirty="0" smtClean="0">
                <a:latin typeface="+mj-lt"/>
              </a:rPr>
              <a:t> forbruger</a:t>
            </a:r>
          </a:p>
          <a:p>
            <a:pPr fontAlgn="t"/>
            <a:r>
              <a:rPr lang="da-DK" sz="1600" dirty="0" smtClean="0">
                <a:latin typeface="+mj-lt"/>
              </a:rPr>
              <a:t>Det udfoldede marketing-mix</a:t>
            </a:r>
          </a:p>
          <a:p>
            <a:pPr fontAlgn="t"/>
            <a:r>
              <a:rPr lang="da-DK" sz="1600" dirty="0" smtClean="0">
                <a:latin typeface="+mj-lt"/>
              </a:rPr>
              <a:t>Kommunikations-modeller</a:t>
            </a:r>
          </a:p>
          <a:p>
            <a:pPr fontAlgn="t"/>
            <a:r>
              <a:rPr lang="da-DK" sz="1600" dirty="0">
                <a:latin typeface="+mj-lt"/>
              </a:rPr>
              <a:t>SMP modellen </a:t>
            </a:r>
            <a:r>
              <a:rPr lang="da-DK" sz="1600" dirty="0" smtClean="0">
                <a:latin typeface="+mj-lt"/>
              </a:rPr>
              <a:t>(v </a:t>
            </a:r>
            <a:r>
              <a:rPr lang="da-DK" sz="1600" dirty="0">
                <a:latin typeface="+mj-lt"/>
              </a:rPr>
              <a:t>2</a:t>
            </a:r>
            <a:r>
              <a:rPr lang="da-DK" sz="1600" dirty="0" smtClean="0">
                <a:latin typeface="+mj-lt"/>
              </a:rPr>
              <a:t>)</a:t>
            </a:r>
            <a:endParaRPr lang="da-DK" sz="1600" dirty="0">
              <a:latin typeface="+mj-lt"/>
            </a:endParaRPr>
          </a:p>
          <a:p>
            <a:pPr fontAlgn="t"/>
            <a:r>
              <a:rPr lang="da-DK" sz="1600" dirty="0">
                <a:latin typeface="+mj-lt"/>
              </a:rPr>
              <a:t>De 4 </a:t>
            </a:r>
            <a:r>
              <a:rPr lang="da-DK" sz="1600" dirty="0" smtClean="0">
                <a:latin typeface="+mj-lt"/>
              </a:rPr>
              <a:t>C’ere</a:t>
            </a:r>
          </a:p>
          <a:p>
            <a:pPr fontAlgn="t"/>
            <a:r>
              <a:rPr lang="da-DK" sz="1600" dirty="0" smtClean="0">
                <a:latin typeface="+mj-lt"/>
              </a:rPr>
              <a:t>Canvas modellen (v x)</a:t>
            </a:r>
            <a:endParaRPr lang="da-DK" sz="1600" dirty="0">
              <a:latin typeface="+mj-lt"/>
            </a:endParaRPr>
          </a:p>
          <a:p>
            <a:pPr fontAlgn="t"/>
            <a:r>
              <a:rPr lang="da-DK" sz="1600" dirty="0" smtClean="0">
                <a:latin typeface="+mj-lt"/>
              </a:rPr>
              <a:t>TMK modellen</a:t>
            </a:r>
          </a:p>
          <a:p>
            <a:pPr fontAlgn="t"/>
            <a:r>
              <a:rPr lang="da-DK" sz="1600" dirty="0" smtClean="0">
                <a:latin typeface="+mj-lt"/>
              </a:rPr>
              <a:t>PEST modellen</a:t>
            </a:r>
          </a:p>
          <a:p>
            <a:pPr fontAlgn="t"/>
            <a:r>
              <a:rPr lang="da-DK" sz="1600" dirty="0" smtClean="0">
                <a:latin typeface="+mj-lt"/>
              </a:rPr>
              <a:t>SWOT modellen</a:t>
            </a:r>
            <a:endParaRPr lang="da-DK" sz="1600" dirty="0">
              <a:latin typeface="+mj-lt"/>
            </a:endParaRPr>
          </a:p>
          <a:p>
            <a:pPr fontAlgn="t"/>
            <a:r>
              <a:rPr lang="da-DK" sz="1600" dirty="0">
                <a:latin typeface="+mj-lt"/>
              </a:rPr>
              <a:t>Gruppeopgave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8879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C6F0C-1718-4EC7-82C4-67E2A5F1D562}" type="datetime2">
              <a:rPr lang="da-DK" smtClean="0"/>
              <a:t>23. oktober 2018</a:t>
            </a:fld>
            <a:endParaRPr lang="en-US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ikek 6  Markedskommunikation, Teorier og modeller</a:t>
            </a:r>
            <a:endParaRPr lang="en-US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0DBA5-F823-4B9E-ACF1-522F50B5F2FA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Tekstboks 6"/>
          <p:cNvSpPr txBox="1"/>
          <p:nvPr/>
        </p:nvSpPr>
        <p:spPr>
          <a:xfrm>
            <a:off x="2339752" y="260648"/>
            <a:ext cx="680424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 smtClean="0">
                <a:latin typeface="+mn-lt"/>
              </a:rPr>
              <a:t>Find eksempler på de i figur 6.6 (s. 93) nævnte markedsstrategier; </a:t>
            </a:r>
            <a:r>
              <a:rPr lang="da-DK" sz="2400" dirty="0" err="1" smtClean="0">
                <a:latin typeface="+mn-lt"/>
              </a:rPr>
              <a:t>udifferentieret</a:t>
            </a:r>
            <a:r>
              <a:rPr lang="da-DK" sz="2400" dirty="0" smtClean="0">
                <a:latin typeface="+mn-lt"/>
              </a:rPr>
              <a:t>, differentieret og koncentreret strategi</a:t>
            </a:r>
          </a:p>
          <a:p>
            <a:endParaRPr lang="da-DK" sz="2400" dirty="0" smtClean="0">
              <a:latin typeface="+mn-lt"/>
            </a:endParaRPr>
          </a:p>
          <a:p>
            <a:endParaRPr lang="da-DK" sz="2400" dirty="0" smtClean="0">
              <a:latin typeface="+mn-lt"/>
            </a:endParaRPr>
          </a:p>
          <a:p>
            <a:endParaRPr lang="da-DK" sz="2400" dirty="0">
              <a:latin typeface="+mn-lt"/>
            </a:endParaRPr>
          </a:p>
          <a:p>
            <a:r>
              <a:rPr lang="da-DK" sz="2400" dirty="0" smtClean="0">
                <a:latin typeface="+mn-lt"/>
              </a:rPr>
              <a:t>Hvilken af de </a:t>
            </a:r>
            <a:r>
              <a:rPr lang="da-DK" sz="2400" dirty="0">
                <a:latin typeface="+mn-lt"/>
              </a:rPr>
              <a:t>i figur </a:t>
            </a:r>
            <a:r>
              <a:rPr lang="da-DK" sz="2400" dirty="0" smtClean="0">
                <a:latin typeface="+mn-lt"/>
              </a:rPr>
              <a:t>6.7 </a:t>
            </a:r>
            <a:r>
              <a:rPr lang="da-DK" sz="2400" dirty="0">
                <a:latin typeface="+mn-lt"/>
              </a:rPr>
              <a:t>(s. </a:t>
            </a:r>
            <a:r>
              <a:rPr lang="da-DK" sz="2400" dirty="0" smtClean="0">
                <a:latin typeface="+mn-lt"/>
              </a:rPr>
              <a:t>95) </a:t>
            </a:r>
            <a:r>
              <a:rPr lang="da-DK" sz="2400" dirty="0">
                <a:latin typeface="+mn-lt"/>
              </a:rPr>
              <a:t>nævnte </a:t>
            </a:r>
            <a:r>
              <a:rPr lang="da-DK" sz="2400" dirty="0" smtClean="0">
                <a:latin typeface="+mn-lt"/>
              </a:rPr>
              <a:t>positioneringsstrategier bruger jeres virksomhed? </a:t>
            </a:r>
          </a:p>
          <a:p>
            <a:r>
              <a:rPr lang="da-DK" sz="2400" dirty="0" smtClean="0">
                <a:latin typeface="+mn-lt"/>
              </a:rPr>
              <a:t>Kunne man bruge en anden af de nævnte strategier?</a:t>
            </a:r>
            <a:endParaRPr lang="da-DK" sz="2400" dirty="0">
              <a:latin typeface="+mn-lt"/>
            </a:endParaRPr>
          </a:p>
          <a:p>
            <a:endParaRPr lang="da-DK" sz="2400" dirty="0" smtClean="0">
              <a:latin typeface="+mn-lt"/>
            </a:endParaRPr>
          </a:p>
          <a:p>
            <a:endParaRPr lang="da-DK" sz="2400" dirty="0" smtClean="0">
              <a:latin typeface="+mn-lt"/>
            </a:endParaRPr>
          </a:p>
          <a:p>
            <a:endParaRPr lang="da-DK" sz="2400" dirty="0">
              <a:latin typeface="+mn-lt"/>
            </a:endParaRPr>
          </a:p>
          <a:p>
            <a:r>
              <a:rPr lang="da-DK" sz="2400" dirty="0" smtClean="0">
                <a:latin typeface="+mn-lt"/>
              </a:rPr>
              <a:t>Lav et positioneringskort for jeres virksomhed på det udenlandske marked. </a:t>
            </a:r>
          </a:p>
          <a:p>
            <a:endParaRPr lang="da-DK" sz="2400" dirty="0">
              <a:latin typeface="+mn-lt"/>
            </a:endParaRPr>
          </a:p>
          <a:p>
            <a:endParaRPr lang="da-DK" sz="2400" dirty="0" smtClean="0">
              <a:latin typeface="+mj-lt"/>
            </a:endParaRPr>
          </a:p>
        </p:txBody>
      </p:sp>
      <p:sp>
        <p:nvSpPr>
          <p:cNvPr id="8" name="Tekstboks 11"/>
          <p:cNvSpPr txBox="1"/>
          <p:nvPr/>
        </p:nvSpPr>
        <p:spPr>
          <a:xfrm>
            <a:off x="0" y="620688"/>
            <a:ext cx="226774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da-DK" sz="1600" dirty="0" smtClean="0">
                <a:latin typeface="+mj-lt"/>
              </a:rPr>
              <a:t>Opsamling fra modul 5</a:t>
            </a:r>
          </a:p>
          <a:p>
            <a:pPr fontAlgn="t"/>
            <a:r>
              <a:rPr lang="da-DK" sz="1600" dirty="0" smtClean="0">
                <a:latin typeface="+mj-lt"/>
              </a:rPr>
              <a:t>Massekommunikation</a:t>
            </a:r>
          </a:p>
          <a:p>
            <a:pPr fontAlgn="t"/>
            <a:r>
              <a:rPr lang="da-DK" sz="1600" dirty="0" smtClean="0">
                <a:latin typeface="+mj-lt"/>
              </a:rPr>
              <a:t>SMP modellen</a:t>
            </a:r>
          </a:p>
          <a:p>
            <a:pPr fontAlgn="t"/>
            <a:r>
              <a:rPr lang="da-DK" sz="1600" dirty="0" smtClean="0">
                <a:latin typeface="+mj-lt"/>
              </a:rPr>
              <a:t>BTB/BTC</a:t>
            </a:r>
          </a:p>
          <a:p>
            <a:pPr fontAlgn="t"/>
            <a:r>
              <a:rPr lang="da-DK" sz="1600" dirty="0" smtClean="0">
                <a:latin typeface="+mj-lt"/>
              </a:rPr>
              <a:t>Livsstilsegmentering</a:t>
            </a:r>
          </a:p>
          <a:p>
            <a:pPr fontAlgn="t"/>
            <a:r>
              <a:rPr lang="da-DK" sz="1600" dirty="0" smtClean="0">
                <a:latin typeface="+mj-lt"/>
              </a:rPr>
              <a:t>Markedsstrategi</a:t>
            </a:r>
          </a:p>
          <a:p>
            <a:pPr fontAlgn="t"/>
            <a:r>
              <a:rPr lang="da-DK" sz="1600" dirty="0" smtClean="0">
                <a:latin typeface="+mj-lt"/>
              </a:rPr>
              <a:t>Positioneringsstrategi</a:t>
            </a:r>
          </a:p>
          <a:p>
            <a:pPr fontAlgn="t"/>
            <a:r>
              <a:rPr lang="da-DK" sz="1600" dirty="0" smtClean="0">
                <a:solidFill>
                  <a:srgbClr val="FF0000"/>
                </a:solidFill>
                <a:latin typeface="+mj-lt"/>
              </a:rPr>
              <a:t>Positioneringskort</a:t>
            </a:r>
          </a:p>
          <a:p>
            <a:pPr fontAlgn="t"/>
            <a:r>
              <a:rPr lang="da-DK" sz="1600" dirty="0" smtClean="0">
                <a:latin typeface="+mj-lt"/>
              </a:rPr>
              <a:t>Livsfaser</a:t>
            </a:r>
          </a:p>
          <a:p>
            <a:pPr fontAlgn="t"/>
            <a:r>
              <a:rPr lang="da-DK" sz="1600" dirty="0" smtClean="0">
                <a:latin typeface="+mj-lt"/>
              </a:rPr>
              <a:t>Den </a:t>
            </a:r>
            <a:r>
              <a:rPr lang="da-DK" sz="1600" dirty="0" err="1" smtClean="0">
                <a:latin typeface="+mj-lt"/>
              </a:rPr>
              <a:t>situide</a:t>
            </a:r>
            <a:r>
              <a:rPr lang="da-DK" sz="1600" dirty="0" smtClean="0">
                <a:latin typeface="+mj-lt"/>
              </a:rPr>
              <a:t> forbruger</a:t>
            </a:r>
          </a:p>
          <a:p>
            <a:pPr fontAlgn="t"/>
            <a:r>
              <a:rPr lang="da-DK" sz="1600" dirty="0" smtClean="0">
                <a:latin typeface="+mj-lt"/>
              </a:rPr>
              <a:t>Det udfoldede marketing-mix</a:t>
            </a:r>
          </a:p>
          <a:p>
            <a:pPr fontAlgn="t"/>
            <a:r>
              <a:rPr lang="da-DK" sz="1600" dirty="0" smtClean="0">
                <a:latin typeface="+mj-lt"/>
              </a:rPr>
              <a:t>Kommunikations-modeller</a:t>
            </a:r>
          </a:p>
          <a:p>
            <a:pPr fontAlgn="t"/>
            <a:r>
              <a:rPr lang="da-DK" sz="1600" dirty="0">
                <a:latin typeface="+mj-lt"/>
              </a:rPr>
              <a:t>SMP modellen </a:t>
            </a:r>
            <a:r>
              <a:rPr lang="da-DK" sz="1600" dirty="0" smtClean="0">
                <a:latin typeface="+mj-lt"/>
              </a:rPr>
              <a:t>(v </a:t>
            </a:r>
            <a:r>
              <a:rPr lang="da-DK" sz="1600" dirty="0">
                <a:latin typeface="+mj-lt"/>
              </a:rPr>
              <a:t>2</a:t>
            </a:r>
            <a:r>
              <a:rPr lang="da-DK" sz="1600" dirty="0" smtClean="0">
                <a:latin typeface="+mj-lt"/>
              </a:rPr>
              <a:t>)</a:t>
            </a:r>
            <a:endParaRPr lang="da-DK" sz="1600" dirty="0">
              <a:latin typeface="+mj-lt"/>
            </a:endParaRPr>
          </a:p>
          <a:p>
            <a:pPr fontAlgn="t"/>
            <a:r>
              <a:rPr lang="da-DK" sz="1600" dirty="0">
                <a:latin typeface="+mj-lt"/>
              </a:rPr>
              <a:t>De 4 </a:t>
            </a:r>
            <a:r>
              <a:rPr lang="da-DK" sz="1600" dirty="0" smtClean="0">
                <a:latin typeface="+mj-lt"/>
              </a:rPr>
              <a:t>C’ere</a:t>
            </a:r>
          </a:p>
          <a:p>
            <a:pPr fontAlgn="t"/>
            <a:r>
              <a:rPr lang="da-DK" sz="1600" dirty="0" smtClean="0">
                <a:latin typeface="+mj-lt"/>
              </a:rPr>
              <a:t>Canvas modellen (v x)</a:t>
            </a:r>
            <a:endParaRPr lang="da-DK" sz="1600" dirty="0">
              <a:latin typeface="+mj-lt"/>
            </a:endParaRPr>
          </a:p>
          <a:p>
            <a:pPr fontAlgn="t"/>
            <a:r>
              <a:rPr lang="da-DK" sz="1600" dirty="0" smtClean="0">
                <a:latin typeface="+mj-lt"/>
              </a:rPr>
              <a:t>TMK modellen</a:t>
            </a:r>
          </a:p>
          <a:p>
            <a:pPr fontAlgn="t"/>
            <a:r>
              <a:rPr lang="da-DK" sz="1600" dirty="0" smtClean="0">
                <a:latin typeface="+mj-lt"/>
              </a:rPr>
              <a:t>PEST modellen</a:t>
            </a:r>
          </a:p>
          <a:p>
            <a:pPr fontAlgn="t"/>
            <a:r>
              <a:rPr lang="da-DK" sz="1600" dirty="0" smtClean="0">
                <a:latin typeface="+mj-lt"/>
              </a:rPr>
              <a:t>SWOT modellen</a:t>
            </a:r>
            <a:endParaRPr lang="da-DK" sz="1600" dirty="0">
              <a:latin typeface="+mj-lt"/>
            </a:endParaRPr>
          </a:p>
          <a:p>
            <a:pPr fontAlgn="t"/>
            <a:r>
              <a:rPr lang="da-DK" sz="1600" dirty="0">
                <a:latin typeface="+mj-lt"/>
              </a:rPr>
              <a:t>Gruppeopgave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2888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C5883-3962-41B0-95C7-973FF3C49788}" type="datetime2">
              <a:rPr lang="da-DK" smtClean="0"/>
              <a:t>23. oktober 2018</a:t>
            </a:fld>
            <a:endParaRPr lang="en-US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ikek 6  Markedskommunikation, Teorier og modeller</a:t>
            </a:r>
            <a:endParaRPr lang="en-US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0DBA5-F823-4B9E-ACF1-522F50B5F2FA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Tekstboks 6"/>
          <p:cNvSpPr txBox="1"/>
          <p:nvPr/>
        </p:nvSpPr>
        <p:spPr>
          <a:xfrm>
            <a:off x="2339752" y="260648"/>
            <a:ext cx="648072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 smtClean="0">
                <a:latin typeface="+mj-lt"/>
              </a:rPr>
              <a:t>Kan </a:t>
            </a:r>
            <a:r>
              <a:rPr lang="da-DK" sz="2400" dirty="0">
                <a:latin typeface="+mj-lt"/>
              </a:rPr>
              <a:t>man tænke sig andre positioneringsstrategier end de </a:t>
            </a:r>
            <a:r>
              <a:rPr lang="da-DK" sz="2400" dirty="0" smtClean="0">
                <a:latin typeface="+mj-lt"/>
              </a:rPr>
              <a:t>i figur 6.7 nævnte?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 smtClean="0">
                <a:latin typeface="+mj-lt"/>
              </a:rPr>
              <a:t>F.eks</a:t>
            </a:r>
            <a:r>
              <a:rPr lang="da-DK" sz="2400" dirty="0">
                <a:latin typeface="+mj-lt"/>
              </a:rPr>
              <a:t>.  Oprindelsesland; lurmærket, dannebrog m.m.</a:t>
            </a:r>
          </a:p>
          <a:p>
            <a:pPr lvl="1"/>
            <a:endParaRPr lang="da-DK" sz="2400" dirty="0">
              <a:latin typeface="+mj-lt"/>
            </a:endParaRPr>
          </a:p>
          <a:p>
            <a:r>
              <a:rPr lang="da-DK" sz="2400" dirty="0">
                <a:latin typeface="+mj-lt"/>
              </a:rPr>
              <a:t>Hvornår bliver </a:t>
            </a:r>
            <a:r>
              <a:rPr lang="da-DK" sz="2400" dirty="0" err="1">
                <a:latin typeface="+mj-lt"/>
              </a:rPr>
              <a:t>repositionering</a:t>
            </a:r>
            <a:r>
              <a:rPr lang="da-DK" sz="2400" dirty="0">
                <a:latin typeface="+mj-lt"/>
              </a:rPr>
              <a:t> en </a:t>
            </a:r>
            <a:r>
              <a:rPr lang="da-DK" sz="2400" dirty="0" smtClean="0">
                <a:latin typeface="+mj-lt"/>
              </a:rPr>
              <a:t>nødvendighed?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 smtClean="0">
                <a:latin typeface="+mj-lt"/>
              </a:rPr>
              <a:t>Vigende omsætning (reaktiv tilgang)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 smtClean="0">
                <a:latin typeface="+mj-lt"/>
              </a:rPr>
              <a:t>Men </a:t>
            </a:r>
            <a:r>
              <a:rPr lang="da-DK" sz="2400" dirty="0">
                <a:latin typeface="+mj-lt"/>
              </a:rPr>
              <a:t>kan også være en løbende dynamisk proces </a:t>
            </a:r>
            <a:r>
              <a:rPr lang="da-DK" sz="2400" dirty="0" smtClean="0">
                <a:latin typeface="+mj-lt"/>
              </a:rPr>
              <a:t>som tilpasser sig ændret produktpalette, ændrede målgrupper eller ændrede </a:t>
            </a:r>
            <a:r>
              <a:rPr lang="da-DK" sz="2400" dirty="0">
                <a:latin typeface="+mj-lt"/>
              </a:rPr>
              <a:t>perception, </a:t>
            </a:r>
            <a:r>
              <a:rPr lang="da-DK" sz="2400" dirty="0" smtClean="0">
                <a:latin typeface="+mj-lt"/>
              </a:rPr>
              <a:t>forskydning i livsfaser  m.m.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 smtClean="0">
                <a:latin typeface="+mj-lt"/>
              </a:rPr>
              <a:t>Med andre ord skal virksomheder løbende tilpasse sig ændrede  forhold, se tidligere eksempler fra Nestlé og </a:t>
            </a:r>
            <a:r>
              <a:rPr lang="da-DK" sz="2400" dirty="0" err="1" smtClean="0">
                <a:latin typeface="+mj-lt"/>
              </a:rPr>
              <a:t>CocaCola</a:t>
            </a:r>
            <a:r>
              <a:rPr lang="da-DK" sz="2400" dirty="0" smtClean="0">
                <a:latin typeface="+mj-lt"/>
              </a:rPr>
              <a:t>.</a:t>
            </a:r>
          </a:p>
        </p:txBody>
      </p:sp>
      <p:sp>
        <p:nvSpPr>
          <p:cNvPr id="9" name="Tekstboks 11"/>
          <p:cNvSpPr txBox="1"/>
          <p:nvPr/>
        </p:nvSpPr>
        <p:spPr>
          <a:xfrm>
            <a:off x="0" y="620688"/>
            <a:ext cx="226774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da-DK" sz="1600" dirty="0" smtClean="0">
                <a:latin typeface="+mj-lt"/>
              </a:rPr>
              <a:t>Opsamling fra modul 5</a:t>
            </a:r>
          </a:p>
          <a:p>
            <a:pPr fontAlgn="t"/>
            <a:r>
              <a:rPr lang="da-DK" sz="1600" dirty="0" smtClean="0">
                <a:latin typeface="+mj-lt"/>
              </a:rPr>
              <a:t>Massekommunikation</a:t>
            </a:r>
          </a:p>
          <a:p>
            <a:pPr fontAlgn="t"/>
            <a:r>
              <a:rPr lang="da-DK" sz="1600" dirty="0" smtClean="0">
                <a:latin typeface="+mj-lt"/>
              </a:rPr>
              <a:t>SMP modellen</a:t>
            </a:r>
          </a:p>
          <a:p>
            <a:pPr fontAlgn="t"/>
            <a:r>
              <a:rPr lang="da-DK" sz="1600" dirty="0" smtClean="0">
                <a:latin typeface="+mj-lt"/>
              </a:rPr>
              <a:t>BTB/BTC</a:t>
            </a:r>
          </a:p>
          <a:p>
            <a:pPr fontAlgn="t"/>
            <a:r>
              <a:rPr lang="da-DK" sz="1600" dirty="0" smtClean="0">
                <a:latin typeface="+mj-lt"/>
              </a:rPr>
              <a:t>Livsstilsegmentering</a:t>
            </a:r>
          </a:p>
          <a:p>
            <a:pPr fontAlgn="t"/>
            <a:r>
              <a:rPr lang="da-DK" sz="1600" dirty="0" smtClean="0">
                <a:latin typeface="+mj-lt"/>
              </a:rPr>
              <a:t>Markedsstrategi</a:t>
            </a:r>
          </a:p>
          <a:p>
            <a:pPr fontAlgn="t"/>
            <a:r>
              <a:rPr lang="da-DK" sz="1600" dirty="0" smtClean="0">
                <a:solidFill>
                  <a:srgbClr val="FF0000"/>
                </a:solidFill>
                <a:latin typeface="+mj-lt"/>
              </a:rPr>
              <a:t>Positioneringsstrategi</a:t>
            </a:r>
          </a:p>
          <a:p>
            <a:pPr fontAlgn="t"/>
            <a:r>
              <a:rPr lang="da-DK" sz="1600" dirty="0" smtClean="0">
                <a:latin typeface="+mj-lt"/>
              </a:rPr>
              <a:t>Positioneringskort</a:t>
            </a:r>
          </a:p>
          <a:p>
            <a:pPr fontAlgn="t"/>
            <a:r>
              <a:rPr lang="da-DK" sz="1600" dirty="0" smtClean="0">
                <a:latin typeface="+mj-lt"/>
              </a:rPr>
              <a:t>Livsfaser</a:t>
            </a:r>
          </a:p>
          <a:p>
            <a:pPr fontAlgn="t"/>
            <a:r>
              <a:rPr lang="da-DK" sz="1600" dirty="0" smtClean="0">
                <a:latin typeface="+mj-lt"/>
              </a:rPr>
              <a:t>Den </a:t>
            </a:r>
            <a:r>
              <a:rPr lang="da-DK" sz="1600" dirty="0" err="1" smtClean="0">
                <a:latin typeface="+mj-lt"/>
              </a:rPr>
              <a:t>situide</a:t>
            </a:r>
            <a:r>
              <a:rPr lang="da-DK" sz="1600" dirty="0" smtClean="0">
                <a:latin typeface="+mj-lt"/>
              </a:rPr>
              <a:t> forbruger</a:t>
            </a:r>
          </a:p>
          <a:p>
            <a:pPr fontAlgn="t"/>
            <a:r>
              <a:rPr lang="da-DK" sz="1600" dirty="0" smtClean="0">
                <a:latin typeface="+mj-lt"/>
              </a:rPr>
              <a:t>Det udfoldede marketing-mix</a:t>
            </a:r>
          </a:p>
          <a:p>
            <a:pPr fontAlgn="t"/>
            <a:r>
              <a:rPr lang="da-DK" sz="1600" dirty="0" smtClean="0">
                <a:latin typeface="+mj-lt"/>
              </a:rPr>
              <a:t>Kommunikations-modeller</a:t>
            </a:r>
          </a:p>
          <a:p>
            <a:pPr fontAlgn="t"/>
            <a:r>
              <a:rPr lang="da-DK" sz="1600" dirty="0">
                <a:latin typeface="+mj-lt"/>
              </a:rPr>
              <a:t>SMP modellen </a:t>
            </a:r>
            <a:r>
              <a:rPr lang="da-DK" sz="1600" dirty="0" smtClean="0">
                <a:latin typeface="+mj-lt"/>
              </a:rPr>
              <a:t>(v </a:t>
            </a:r>
            <a:r>
              <a:rPr lang="da-DK" sz="1600" dirty="0">
                <a:latin typeface="+mj-lt"/>
              </a:rPr>
              <a:t>2</a:t>
            </a:r>
            <a:r>
              <a:rPr lang="da-DK" sz="1600" dirty="0" smtClean="0">
                <a:latin typeface="+mj-lt"/>
              </a:rPr>
              <a:t>)</a:t>
            </a:r>
            <a:endParaRPr lang="da-DK" sz="1600" dirty="0">
              <a:latin typeface="+mj-lt"/>
            </a:endParaRPr>
          </a:p>
          <a:p>
            <a:pPr fontAlgn="t"/>
            <a:r>
              <a:rPr lang="da-DK" sz="1600" dirty="0">
                <a:latin typeface="+mj-lt"/>
              </a:rPr>
              <a:t>De 4 </a:t>
            </a:r>
            <a:r>
              <a:rPr lang="da-DK" sz="1600" dirty="0" smtClean="0">
                <a:latin typeface="+mj-lt"/>
              </a:rPr>
              <a:t>C’ere</a:t>
            </a:r>
          </a:p>
          <a:p>
            <a:pPr fontAlgn="t"/>
            <a:r>
              <a:rPr lang="da-DK" sz="1600" dirty="0" smtClean="0">
                <a:latin typeface="+mj-lt"/>
              </a:rPr>
              <a:t>Canvas modellen (v x)</a:t>
            </a:r>
            <a:endParaRPr lang="da-DK" sz="1600" dirty="0">
              <a:latin typeface="+mj-lt"/>
            </a:endParaRPr>
          </a:p>
          <a:p>
            <a:pPr fontAlgn="t"/>
            <a:r>
              <a:rPr lang="da-DK" sz="1600" dirty="0" smtClean="0">
                <a:latin typeface="+mj-lt"/>
              </a:rPr>
              <a:t>TMK modellen</a:t>
            </a:r>
          </a:p>
          <a:p>
            <a:pPr fontAlgn="t"/>
            <a:r>
              <a:rPr lang="da-DK" sz="1600" dirty="0" smtClean="0">
                <a:latin typeface="+mj-lt"/>
              </a:rPr>
              <a:t>PEST modellen</a:t>
            </a:r>
          </a:p>
          <a:p>
            <a:pPr fontAlgn="t"/>
            <a:r>
              <a:rPr lang="da-DK" sz="1600" dirty="0" smtClean="0">
                <a:latin typeface="+mj-lt"/>
              </a:rPr>
              <a:t>SWOT modellen</a:t>
            </a:r>
            <a:endParaRPr lang="da-DK" sz="1600" dirty="0">
              <a:latin typeface="+mj-lt"/>
            </a:endParaRPr>
          </a:p>
          <a:p>
            <a:pPr fontAlgn="t"/>
            <a:r>
              <a:rPr lang="da-DK" sz="1600" dirty="0">
                <a:latin typeface="+mj-lt"/>
              </a:rPr>
              <a:t>Gruppeopgave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2012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DCE5D-F7CD-49FD-842A-8E9F57F12277}" type="datetime2">
              <a:rPr lang="da-DK" smtClean="0"/>
              <a:t>23. oktober 2018</a:t>
            </a:fld>
            <a:endParaRPr lang="en-US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ikek 6  Markedskommunikation, Teorier og modeller</a:t>
            </a:r>
            <a:endParaRPr lang="en-US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0DBA5-F823-4B9E-ACF1-522F50B5F2FA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24745"/>
            <a:ext cx="7560840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kstboks 11"/>
          <p:cNvSpPr txBox="1"/>
          <p:nvPr/>
        </p:nvSpPr>
        <p:spPr>
          <a:xfrm>
            <a:off x="0" y="620688"/>
            <a:ext cx="226774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da-DK" sz="1600" dirty="0" smtClean="0">
                <a:latin typeface="+mj-lt"/>
              </a:rPr>
              <a:t>Opsamling fra modul 5</a:t>
            </a:r>
          </a:p>
          <a:p>
            <a:pPr fontAlgn="t"/>
            <a:r>
              <a:rPr lang="da-DK" sz="1600" dirty="0" smtClean="0">
                <a:latin typeface="+mj-lt"/>
              </a:rPr>
              <a:t>Massekommunikation</a:t>
            </a:r>
          </a:p>
          <a:p>
            <a:pPr fontAlgn="t"/>
            <a:r>
              <a:rPr lang="da-DK" sz="1600" dirty="0" smtClean="0">
                <a:latin typeface="+mj-lt"/>
              </a:rPr>
              <a:t>SMP modellen</a:t>
            </a:r>
          </a:p>
          <a:p>
            <a:pPr fontAlgn="t"/>
            <a:r>
              <a:rPr lang="da-DK" sz="1600" dirty="0" smtClean="0">
                <a:latin typeface="+mj-lt"/>
              </a:rPr>
              <a:t>BTB/BTC</a:t>
            </a:r>
          </a:p>
          <a:p>
            <a:pPr fontAlgn="t"/>
            <a:r>
              <a:rPr lang="da-DK" sz="1600" dirty="0" smtClean="0">
                <a:latin typeface="+mj-lt"/>
              </a:rPr>
              <a:t>Livsstilsegmentering</a:t>
            </a:r>
          </a:p>
          <a:p>
            <a:pPr fontAlgn="t"/>
            <a:r>
              <a:rPr lang="da-DK" sz="1600" dirty="0" smtClean="0">
                <a:latin typeface="+mj-lt"/>
              </a:rPr>
              <a:t>Markedsstrategi</a:t>
            </a:r>
          </a:p>
          <a:p>
            <a:pPr fontAlgn="t"/>
            <a:r>
              <a:rPr lang="da-DK" sz="1600" dirty="0" smtClean="0">
                <a:latin typeface="+mj-lt"/>
              </a:rPr>
              <a:t>Positioneringsstrategi</a:t>
            </a:r>
          </a:p>
          <a:p>
            <a:pPr fontAlgn="t"/>
            <a:r>
              <a:rPr lang="da-DK" sz="1600" dirty="0" smtClean="0">
                <a:latin typeface="+mj-lt"/>
              </a:rPr>
              <a:t>Positioneringskort</a:t>
            </a:r>
          </a:p>
          <a:p>
            <a:pPr fontAlgn="t"/>
            <a:r>
              <a:rPr lang="da-DK" sz="1600" dirty="0" smtClean="0">
                <a:solidFill>
                  <a:srgbClr val="FF0000"/>
                </a:solidFill>
                <a:latin typeface="+mj-lt"/>
              </a:rPr>
              <a:t>Livsfaser</a:t>
            </a:r>
          </a:p>
          <a:p>
            <a:pPr fontAlgn="t"/>
            <a:r>
              <a:rPr lang="da-DK" sz="1600" dirty="0" smtClean="0">
                <a:latin typeface="+mj-lt"/>
              </a:rPr>
              <a:t>Den </a:t>
            </a:r>
            <a:r>
              <a:rPr lang="da-DK" sz="1600" dirty="0" err="1" smtClean="0">
                <a:latin typeface="+mj-lt"/>
              </a:rPr>
              <a:t>situide</a:t>
            </a:r>
            <a:r>
              <a:rPr lang="da-DK" sz="1600" dirty="0" smtClean="0">
                <a:latin typeface="+mj-lt"/>
              </a:rPr>
              <a:t> forbruger</a:t>
            </a:r>
          </a:p>
          <a:p>
            <a:pPr fontAlgn="t"/>
            <a:r>
              <a:rPr lang="da-DK" sz="1600" dirty="0" smtClean="0">
                <a:latin typeface="+mj-lt"/>
              </a:rPr>
              <a:t>Det udfoldede marketing-mix</a:t>
            </a:r>
          </a:p>
          <a:p>
            <a:pPr fontAlgn="t"/>
            <a:r>
              <a:rPr lang="da-DK" sz="1600" dirty="0" smtClean="0">
                <a:latin typeface="+mj-lt"/>
              </a:rPr>
              <a:t>Kommunikations-modeller</a:t>
            </a:r>
          </a:p>
          <a:p>
            <a:pPr fontAlgn="t"/>
            <a:r>
              <a:rPr lang="da-DK" sz="1600" dirty="0">
                <a:latin typeface="+mj-lt"/>
              </a:rPr>
              <a:t>SMP modellen </a:t>
            </a:r>
            <a:r>
              <a:rPr lang="da-DK" sz="1600" dirty="0" smtClean="0">
                <a:latin typeface="+mj-lt"/>
              </a:rPr>
              <a:t>(v </a:t>
            </a:r>
            <a:r>
              <a:rPr lang="da-DK" sz="1600" dirty="0">
                <a:latin typeface="+mj-lt"/>
              </a:rPr>
              <a:t>2</a:t>
            </a:r>
            <a:r>
              <a:rPr lang="da-DK" sz="1600" dirty="0" smtClean="0">
                <a:latin typeface="+mj-lt"/>
              </a:rPr>
              <a:t>)</a:t>
            </a:r>
            <a:endParaRPr lang="da-DK" sz="1600" dirty="0">
              <a:latin typeface="+mj-lt"/>
            </a:endParaRPr>
          </a:p>
          <a:p>
            <a:pPr fontAlgn="t"/>
            <a:r>
              <a:rPr lang="da-DK" sz="1600" dirty="0">
                <a:latin typeface="+mj-lt"/>
              </a:rPr>
              <a:t>De 4 </a:t>
            </a:r>
            <a:r>
              <a:rPr lang="da-DK" sz="1600" dirty="0" smtClean="0">
                <a:latin typeface="+mj-lt"/>
              </a:rPr>
              <a:t>C’ere</a:t>
            </a:r>
          </a:p>
          <a:p>
            <a:pPr fontAlgn="t"/>
            <a:r>
              <a:rPr lang="da-DK" sz="1600" dirty="0" smtClean="0">
                <a:latin typeface="+mj-lt"/>
              </a:rPr>
              <a:t>Canvas modellen (v x)</a:t>
            </a:r>
            <a:endParaRPr lang="da-DK" sz="1600" dirty="0">
              <a:latin typeface="+mj-lt"/>
            </a:endParaRPr>
          </a:p>
          <a:p>
            <a:pPr fontAlgn="t"/>
            <a:r>
              <a:rPr lang="da-DK" sz="1600" dirty="0" smtClean="0">
                <a:latin typeface="+mj-lt"/>
              </a:rPr>
              <a:t>TMK modellen</a:t>
            </a:r>
          </a:p>
          <a:p>
            <a:pPr fontAlgn="t"/>
            <a:r>
              <a:rPr lang="da-DK" sz="1600" dirty="0" smtClean="0">
                <a:latin typeface="+mj-lt"/>
              </a:rPr>
              <a:t>PEST modellen</a:t>
            </a:r>
          </a:p>
          <a:p>
            <a:pPr fontAlgn="t"/>
            <a:r>
              <a:rPr lang="da-DK" sz="1600" dirty="0" smtClean="0">
                <a:latin typeface="+mj-lt"/>
              </a:rPr>
              <a:t>SWOT modellen</a:t>
            </a:r>
            <a:endParaRPr lang="da-DK" sz="1600" dirty="0">
              <a:latin typeface="+mj-lt"/>
            </a:endParaRPr>
          </a:p>
          <a:p>
            <a:pPr fontAlgn="t"/>
            <a:r>
              <a:rPr lang="da-DK" sz="1600" dirty="0">
                <a:latin typeface="+mj-lt"/>
              </a:rPr>
              <a:t>Gruppeopgave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1580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81934-3DB9-47EB-84D0-2EFB6A596776}" type="datetime2">
              <a:rPr lang="da-DK" smtClean="0"/>
              <a:t>23. oktober 2018</a:t>
            </a:fld>
            <a:endParaRPr lang="en-US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ikek 6  Markedskommunikation, Teorier og modeller</a:t>
            </a:r>
            <a:endParaRPr lang="en-US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0DBA5-F823-4B9E-ACF1-522F50B5F2FA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0888" y="-27384"/>
            <a:ext cx="16002000" cy="1000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408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195736" y="764704"/>
            <a:ext cx="6591676" cy="5904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400" i="1" dirty="0" smtClean="0">
                <a:latin typeface="+mj-lt"/>
              </a:rPr>
              <a:t>Gruppeopgave; selvvalgt virksomhed</a:t>
            </a:r>
          </a:p>
          <a:p>
            <a:pPr marL="0" indent="0">
              <a:buNone/>
            </a:pPr>
            <a:endParaRPr lang="da-DK" sz="2400" i="1" dirty="0">
              <a:latin typeface="+mj-lt"/>
            </a:endParaRPr>
          </a:p>
          <a:p>
            <a:pPr marL="0" indent="0">
              <a:buNone/>
            </a:pPr>
            <a:r>
              <a:rPr lang="da-DK" sz="2400" i="1" dirty="0">
                <a:latin typeface="+mj-lt"/>
              </a:rPr>
              <a:t>Skitsér </a:t>
            </a:r>
            <a:r>
              <a:rPr lang="da-DK" sz="2400" i="1" dirty="0" smtClean="0">
                <a:latin typeface="+mj-lt"/>
              </a:rPr>
              <a:t>en positioneringskort.</a:t>
            </a:r>
            <a:endParaRPr lang="da-DK" sz="2400" i="1" dirty="0">
              <a:latin typeface="+mj-lt"/>
            </a:endParaRPr>
          </a:p>
          <a:p>
            <a:pPr marL="0" indent="0">
              <a:buNone/>
            </a:pPr>
            <a:endParaRPr lang="da-DK" sz="2400" i="1" dirty="0">
              <a:latin typeface="+mj-lt"/>
            </a:endParaRPr>
          </a:p>
          <a:p>
            <a:pPr marL="0" indent="0">
              <a:buNone/>
            </a:pPr>
            <a:r>
              <a:rPr lang="da-DK" sz="2400" i="1" dirty="0">
                <a:latin typeface="+mj-lt"/>
              </a:rPr>
              <a:t>Har de ændrede livsfaser betydning for </a:t>
            </a:r>
            <a:r>
              <a:rPr lang="da-DK" sz="2400" i="1" dirty="0" smtClean="0">
                <a:latin typeface="+mj-lt"/>
              </a:rPr>
              <a:t>virksomheden?</a:t>
            </a:r>
            <a:endParaRPr lang="da-DK" sz="2400" i="1" dirty="0">
              <a:latin typeface="+mj-lt"/>
            </a:endParaRPr>
          </a:p>
          <a:p>
            <a:pPr marL="0" indent="0">
              <a:buNone/>
            </a:pPr>
            <a:endParaRPr lang="da-DK" sz="2400" i="1" dirty="0">
              <a:latin typeface="+mj-lt"/>
            </a:endParaRPr>
          </a:p>
          <a:p>
            <a:pPr marL="0" indent="0">
              <a:buNone/>
            </a:pPr>
            <a:r>
              <a:rPr lang="da-DK" sz="2400" i="1" dirty="0">
                <a:latin typeface="+mj-lt"/>
              </a:rPr>
              <a:t>Hvilken rolle (om nogen) spiller den politiske og den </a:t>
            </a:r>
            <a:r>
              <a:rPr lang="da-DK" sz="2400" i="1" dirty="0" err="1">
                <a:latin typeface="+mj-lt"/>
              </a:rPr>
              <a:t>situide</a:t>
            </a:r>
            <a:r>
              <a:rPr lang="da-DK" sz="2400" i="1" dirty="0">
                <a:latin typeface="+mj-lt"/>
              </a:rPr>
              <a:t> forbruger for virksomheden</a:t>
            </a:r>
            <a:r>
              <a:rPr lang="da-DK" sz="2400" dirty="0">
                <a:latin typeface="+mj-lt"/>
              </a:rPr>
              <a:t>?</a:t>
            </a:r>
            <a:endParaRPr lang="en-US" sz="2400" dirty="0">
              <a:latin typeface="+mj-lt"/>
            </a:endParaRP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157D-3946-4D30-A6BE-210A0F3ACE0F}" type="datetime2">
              <a:rPr lang="da-DK" smtClean="0"/>
              <a:t>23. oktober 2018</a:t>
            </a:fld>
            <a:endParaRPr lang="en-US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ikek 6  Markedskommunikation, Teorier og modeller</a:t>
            </a:r>
            <a:endParaRPr lang="en-US"/>
          </a:p>
        </p:txBody>
      </p:sp>
      <p:sp>
        <p:nvSpPr>
          <p:cNvPr id="7" name="Tekstboks 11"/>
          <p:cNvSpPr txBox="1"/>
          <p:nvPr/>
        </p:nvSpPr>
        <p:spPr>
          <a:xfrm>
            <a:off x="0" y="620688"/>
            <a:ext cx="226774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da-DK" sz="1600" dirty="0" smtClean="0">
                <a:latin typeface="+mj-lt"/>
              </a:rPr>
              <a:t>Opsamling fra modul 5</a:t>
            </a:r>
          </a:p>
          <a:p>
            <a:pPr fontAlgn="t"/>
            <a:r>
              <a:rPr lang="da-DK" sz="1600" dirty="0" smtClean="0">
                <a:latin typeface="+mj-lt"/>
              </a:rPr>
              <a:t>Massekommunikation</a:t>
            </a:r>
          </a:p>
          <a:p>
            <a:pPr fontAlgn="t"/>
            <a:r>
              <a:rPr lang="da-DK" sz="1600" dirty="0" smtClean="0">
                <a:latin typeface="+mj-lt"/>
              </a:rPr>
              <a:t>SMP modellen</a:t>
            </a:r>
          </a:p>
          <a:p>
            <a:pPr fontAlgn="t"/>
            <a:r>
              <a:rPr lang="da-DK" sz="1600" dirty="0" smtClean="0">
                <a:latin typeface="+mj-lt"/>
              </a:rPr>
              <a:t>BTB/BTC</a:t>
            </a:r>
          </a:p>
          <a:p>
            <a:pPr fontAlgn="t"/>
            <a:r>
              <a:rPr lang="da-DK" sz="1600" dirty="0" smtClean="0">
                <a:latin typeface="+mj-lt"/>
              </a:rPr>
              <a:t>Livsstilsegmentering</a:t>
            </a:r>
          </a:p>
          <a:p>
            <a:pPr fontAlgn="t"/>
            <a:r>
              <a:rPr lang="da-DK" sz="1600" dirty="0" smtClean="0">
                <a:latin typeface="+mj-lt"/>
              </a:rPr>
              <a:t>Markedsstrategi</a:t>
            </a:r>
          </a:p>
          <a:p>
            <a:pPr fontAlgn="t"/>
            <a:r>
              <a:rPr lang="da-DK" sz="1600" dirty="0" smtClean="0">
                <a:latin typeface="+mj-lt"/>
              </a:rPr>
              <a:t>Positioneringsstrategi</a:t>
            </a:r>
          </a:p>
          <a:p>
            <a:pPr fontAlgn="t"/>
            <a:r>
              <a:rPr lang="da-DK" sz="1600" dirty="0" smtClean="0">
                <a:solidFill>
                  <a:srgbClr val="FF0000"/>
                </a:solidFill>
                <a:latin typeface="+mj-lt"/>
              </a:rPr>
              <a:t>Positioneringskort</a:t>
            </a:r>
          </a:p>
          <a:p>
            <a:pPr fontAlgn="t"/>
            <a:r>
              <a:rPr lang="da-DK" sz="1600" dirty="0" smtClean="0">
                <a:solidFill>
                  <a:srgbClr val="FF0000"/>
                </a:solidFill>
                <a:latin typeface="+mj-lt"/>
              </a:rPr>
              <a:t>Livsfaser</a:t>
            </a:r>
          </a:p>
          <a:p>
            <a:pPr fontAlgn="t"/>
            <a:r>
              <a:rPr lang="da-DK" sz="1600" dirty="0" smtClean="0">
                <a:solidFill>
                  <a:srgbClr val="FF0000"/>
                </a:solidFill>
                <a:latin typeface="+mj-lt"/>
              </a:rPr>
              <a:t>Den </a:t>
            </a:r>
            <a:r>
              <a:rPr lang="da-DK" sz="1600" dirty="0" err="1" smtClean="0">
                <a:solidFill>
                  <a:srgbClr val="FF0000"/>
                </a:solidFill>
                <a:latin typeface="+mj-lt"/>
              </a:rPr>
              <a:t>situide</a:t>
            </a:r>
            <a:r>
              <a:rPr lang="da-DK" sz="1600" dirty="0" smtClean="0">
                <a:solidFill>
                  <a:srgbClr val="FF0000"/>
                </a:solidFill>
                <a:latin typeface="+mj-lt"/>
              </a:rPr>
              <a:t> forbruger</a:t>
            </a:r>
          </a:p>
          <a:p>
            <a:pPr fontAlgn="t"/>
            <a:r>
              <a:rPr lang="da-DK" sz="1600" dirty="0" smtClean="0">
                <a:latin typeface="+mj-lt"/>
              </a:rPr>
              <a:t>Det udfoldede marketing-mix</a:t>
            </a:r>
          </a:p>
          <a:p>
            <a:pPr fontAlgn="t"/>
            <a:r>
              <a:rPr lang="da-DK" sz="1600" dirty="0" smtClean="0">
                <a:latin typeface="+mj-lt"/>
              </a:rPr>
              <a:t>Kommunikations-modeller</a:t>
            </a:r>
          </a:p>
          <a:p>
            <a:pPr fontAlgn="t"/>
            <a:r>
              <a:rPr lang="da-DK" sz="1600" dirty="0">
                <a:latin typeface="+mj-lt"/>
              </a:rPr>
              <a:t>SMP modellen </a:t>
            </a:r>
            <a:r>
              <a:rPr lang="da-DK" sz="1600" dirty="0" smtClean="0">
                <a:latin typeface="+mj-lt"/>
              </a:rPr>
              <a:t>(v </a:t>
            </a:r>
            <a:r>
              <a:rPr lang="da-DK" sz="1600" dirty="0">
                <a:latin typeface="+mj-lt"/>
              </a:rPr>
              <a:t>2</a:t>
            </a:r>
            <a:r>
              <a:rPr lang="da-DK" sz="1600" dirty="0" smtClean="0">
                <a:latin typeface="+mj-lt"/>
              </a:rPr>
              <a:t>)</a:t>
            </a:r>
            <a:endParaRPr lang="da-DK" sz="1600" dirty="0">
              <a:latin typeface="+mj-lt"/>
            </a:endParaRPr>
          </a:p>
          <a:p>
            <a:pPr fontAlgn="t"/>
            <a:r>
              <a:rPr lang="da-DK" sz="1600" dirty="0">
                <a:latin typeface="+mj-lt"/>
              </a:rPr>
              <a:t>De 4 </a:t>
            </a:r>
            <a:r>
              <a:rPr lang="da-DK" sz="1600" dirty="0" smtClean="0">
                <a:latin typeface="+mj-lt"/>
              </a:rPr>
              <a:t>C’ere</a:t>
            </a:r>
          </a:p>
          <a:p>
            <a:pPr fontAlgn="t"/>
            <a:r>
              <a:rPr lang="da-DK" sz="1600" dirty="0" smtClean="0">
                <a:latin typeface="+mj-lt"/>
              </a:rPr>
              <a:t>Canvas modellen (v x)</a:t>
            </a:r>
            <a:endParaRPr lang="da-DK" sz="1600" dirty="0">
              <a:latin typeface="+mj-lt"/>
            </a:endParaRPr>
          </a:p>
          <a:p>
            <a:pPr fontAlgn="t"/>
            <a:r>
              <a:rPr lang="da-DK" sz="1600" dirty="0" smtClean="0">
                <a:latin typeface="+mj-lt"/>
              </a:rPr>
              <a:t>TMK modellen</a:t>
            </a:r>
          </a:p>
          <a:p>
            <a:pPr fontAlgn="t"/>
            <a:r>
              <a:rPr lang="da-DK" sz="1600" dirty="0" smtClean="0">
                <a:latin typeface="+mj-lt"/>
              </a:rPr>
              <a:t>PEST modellen</a:t>
            </a:r>
          </a:p>
          <a:p>
            <a:pPr fontAlgn="t"/>
            <a:r>
              <a:rPr lang="da-DK" sz="1600" dirty="0" smtClean="0">
                <a:latin typeface="+mj-lt"/>
              </a:rPr>
              <a:t>SWOT modellen</a:t>
            </a:r>
            <a:endParaRPr lang="da-DK" sz="1600" dirty="0">
              <a:latin typeface="+mj-lt"/>
            </a:endParaRPr>
          </a:p>
          <a:p>
            <a:pPr fontAlgn="t"/>
            <a:r>
              <a:rPr lang="da-DK" sz="1600" dirty="0">
                <a:latin typeface="+mj-lt"/>
              </a:rPr>
              <a:t>Gruppeopgave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6442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195736" y="404664"/>
            <a:ext cx="6591676" cy="5904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400" dirty="0" smtClean="0"/>
              <a:t>Kommentér det udfoldede marketing-mix</a:t>
            </a:r>
          </a:p>
          <a:p>
            <a:pPr marL="0" indent="0">
              <a:buNone/>
            </a:pPr>
            <a:endParaRPr lang="da-DK" sz="2400" dirty="0" smtClean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4DA83-C149-4578-8C05-ABED784B5479}" type="datetime2">
              <a:rPr lang="da-DK" smtClean="0"/>
              <a:t>23. oktober 2018</a:t>
            </a:fld>
            <a:endParaRPr lang="en-US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ikek 6  Markedskommunikation, Teorier og modeller</a:t>
            </a:r>
            <a:endParaRPr lang="en-US"/>
          </a:p>
        </p:txBody>
      </p:sp>
      <p:sp>
        <p:nvSpPr>
          <p:cNvPr id="7" name="Tekstboks 11"/>
          <p:cNvSpPr txBox="1"/>
          <p:nvPr/>
        </p:nvSpPr>
        <p:spPr>
          <a:xfrm>
            <a:off x="0" y="620688"/>
            <a:ext cx="226774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da-DK" sz="1600" dirty="0" smtClean="0">
                <a:latin typeface="+mj-lt"/>
              </a:rPr>
              <a:t>Opsamling fra modul 5</a:t>
            </a:r>
          </a:p>
          <a:p>
            <a:pPr fontAlgn="t"/>
            <a:r>
              <a:rPr lang="da-DK" sz="1600" dirty="0" smtClean="0">
                <a:latin typeface="+mj-lt"/>
              </a:rPr>
              <a:t>Massekommunikation</a:t>
            </a:r>
          </a:p>
          <a:p>
            <a:pPr fontAlgn="t"/>
            <a:r>
              <a:rPr lang="da-DK" sz="1600" dirty="0" smtClean="0">
                <a:latin typeface="+mj-lt"/>
              </a:rPr>
              <a:t>SMP modellen</a:t>
            </a:r>
          </a:p>
          <a:p>
            <a:pPr fontAlgn="t"/>
            <a:r>
              <a:rPr lang="da-DK" sz="1600" dirty="0" smtClean="0">
                <a:latin typeface="+mj-lt"/>
              </a:rPr>
              <a:t>BTB/BTC</a:t>
            </a:r>
          </a:p>
          <a:p>
            <a:pPr fontAlgn="t"/>
            <a:r>
              <a:rPr lang="da-DK" sz="1600" dirty="0" smtClean="0">
                <a:latin typeface="+mj-lt"/>
              </a:rPr>
              <a:t>Livsstilsegmentering</a:t>
            </a:r>
          </a:p>
          <a:p>
            <a:pPr fontAlgn="t"/>
            <a:r>
              <a:rPr lang="da-DK" sz="1600" dirty="0" smtClean="0">
                <a:latin typeface="+mj-lt"/>
              </a:rPr>
              <a:t>Markedsstrategi</a:t>
            </a:r>
          </a:p>
          <a:p>
            <a:pPr fontAlgn="t"/>
            <a:r>
              <a:rPr lang="da-DK" sz="1600" dirty="0" smtClean="0">
                <a:latin typeface="+mj-lt"/>
              </a:rPr>
              <a:t>Positioneringsstrategi</a:t>
            </a:r>
          </a:p>
          <a:p>
            <a:pPr fontAlgn="t"/>
            <a:r>
              <a:rPr lang="da-DK" sz="1600" dirty="0" smtClean="0">
                <a:latin typeface="+mj-lt"/>
              </a:rPr>
              <a:t>Positioneringskort</a:t>
            </a:r>
          </a:p>
          <a:p>
            <a:pPr fontAlgn="t"/>
            <a:r>
              <a:rPr lang="da-DK" sz="1600" dirty="0" smtClean="0">
                <a:latin typeface="+mj-lt"/>
              </a:rPr>
              <a:t>Livsfaser</a:t>
            </a:r>
          </a:p>
          <a:p>
            <a:pPr fontAlgn="t"/>
            <a:r>
              <a:rPr lang="da-DK" sz="1600" dirty="0" smtClean="0">
                <a:latin typeface="+mj-lt"/>
              </a:rPr>
              <a:t>Den </a:t>
            </a:r>
            <a:r>
              <a:rPr lang="da-DK" sz="1600" dirty="0" err="1" smtClean="0">
                <a:latin typeface="+mj-lt"/>
              </a:rPr>
              <a:t>situide</a:t>
            </a:r>
            <a:r>
              <a:rPr lang="da-DK" sz="1600" dirty="0" smtClean="0">
                <a:latin typeface="+mj-lt"/>
              </a:rPr>
              <a:t> forbruger</a:t>
            </a:r>
          </a:p>
          <a:p>
            <a:pPr fontAlgn="t"/>
            <a:r>
              <a:rPr lang="da-DK" sz="1600" dirty="0" smtClean="0">
                <a:solidFill>
                  <a:srgbClr val="FF0000"/>
                </a:solidFill>
                <a:latin typeface="+mj-lt"/>
              </a:rPr>
              <a:t>Det udfoldede marketing-mix</a:t>
            </a:r>
          </a:p>
          <a:p>
            <a:pPr fontAlgn="t"/>
            <a:r>
              <a:rPr lang="da-DK" sz="1600" dirty="0" smtClean="0">
                <a:latin typeface="+mj-lt"/>
              </a:rPr>
              <a:t>Kommunikations-modeller</a:t>
            </a:r>
          </a:p>
          <a:p>
            <a:pPr fontAlgn="t"/>
            <a:r>
              <a:rPr lang="da-DK" sz="1600" dirty="0">
                <a:latin typeface="+mj-lt"/>
              </a:rPr>
              <a:t>SMP modellen </a:t>
            </a:r>
            <a:r>
              <a:rPr lang="da-DK" sz="1600" dirty="0" smtClean="0">
                <a:latin typeface="+mj-lt"/>
              </a:rPr>
              <a:t>(v </a:t>
            </a:r>
            <a:r>
              <a:rPr lang="da-DK" sz="1600" dirty="0">
                <a:latin typeface="+mj-lt"/>
              </a:rPr>
              <a:t>2</a:t>
            </a:r>
            <a:r>
              <a:rPr lang="da-DK" sz="1600" dirty="0" smtClean="0">
                <a:latin typeface="+mj-lt"/>
              </a:rPr>
              <a:t>)</a:t>
            </a:r>
            <a:endParaRPr lang="da-DK" sz="1600" dirty="0">
              <a:latin typeface="+mj-lt"/>
            </a:endParaRPr>
          </a:p>
          <a:p>
            <a:pPr fontAlgn="t"/>
            <a:r>
              <a:rPr lang="da-DK" sz="1600" dirty="0">
                <a:latin typeface="+mj-lt"/>
              </a:rPr>
              <a:t>De 4 </a:t>
            </a:r>
            <a:r>
              <a:rPr lang="da-DK" sz="1600" dirty="0" smtClean="0">
                <a:latin typeface="+mj-lt"/>
              </a:rPr>
              <a:t>C’ere</a:t>
            </a:r>
          </a:p>
          <a:p>
            <a:pPr fontAlgn="t"/>
            <a:r>
              <a:rPr lang="da-DK" sz="1600" dirty="0" smtClean="0">
                <a:latin typeface="+mj-lt"/>
              </a:rPr>
              <a:t>Canvas modellen (v x)</a:t>
            </a:r>
            <a:endParaRPr lang="da-DK" sz="1600" dirty="0">
              <a:latin typeface="+mj-lt"/>
            </a:endParaRPr>
          </a:p>
          <a:p>
            <a:pPr fontAlgn="t"/>
            <a:r>
              <a:rPr lang="da-DK" sz="1600" dirty="0" smtClean="0">
                <a:latin typeface="+mj-lt"/>
              </a:rPr>
              <a:t>TMK modellen</a:t>
            </a:r>
          </a:p>
          <a:p>
            <a:pPr fontAlgn="t"/>
            <a:r>
              <a:rPr lang="da-DK" sz="1600" dirty="0" smtClean="0">
                <a:latin typeface="+mj-lt"/>
              </a:rPr>
              <a:t>PEST modellen</a:t>
            </a:r>
          </a:p>
          <a:p>
            <a:pPr fontAlgn="t"/>
            <a:r>
              <a:rPr lang="da-DK" sz="1600" dirty="0" smtClean="0">
                <a:latin typeface="+mj-lt"/>
              </a:rPr>
              <a:t>SWOT modellen</a:t>
            </a:r>
            <a:endParaRPr lang="da-DK" sz="1600" dirty="0">
              <a:latin typeface="+mj-lt"/>
            </a:endParaRPr>
          </a:p>
          <a:p>
            <a:pPr fontAlgn="t"/>
            <a:r>
              <a:rPr lang="da-DK" sz="1600" dirty="0">
                <a:latin typeface="+mj-lt"/>
              </a:rPr>
              <a:t>Gruppeopgave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065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195736" y="404664"/>
            <a:ext cx="6591676" cy="5904656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da-DK" dirty="0" smtClean="0"/>
          </a:p>
          <a:p>
            <a:pPr marL="0" indent="0">
              <a:buNone/>
            </a:pPr>
            <a:endParaRPr lang="da-DK" sz="2400" dirty="0" smtClean="0"/>
          </a:p>
          <a:p>
            <a:pPr marL="0" indent="0">
              <a:buNone/>
            </a:pPr>
            <a:r>
              <a:rPr lang="da-DK" sz="2400" dirty="0" smtClean="0"/>
              <a:t>Find </a:t>
            </a:r>
            <a:r>
              <a:rPr lang="da-DK" sz="2400" dirty="0"/>
              <a:t>tre aktuelle eksempler på henholdsvis transmissions-, interaktions- og viral kommunikation </a:t>
            </a:r>
            <a:r>
              <a:rPr lang="da-DK" sz="2400" dirty="0" smtClean="0"/>
              <a:t>for </a:t>
            </a:r>
            <a:r>
              <a:rPr lang="da-DK" sz="2400" dirty="0"/>
              <a:t>en selvvalgt </a:t>
            </a:r>
            <a:r>
              <a:rPr lang="da-DK" sz="2400" dirty="0" smtClean="0"/>
              <a:t>virksomhed.</a:t>
            </a:r>
            <a:endParaRPr lang="da-DK" sz="2400" dirty="0"/>
          </a:p>
          <a:p>
            <a:pPr marL="0" indent="0" fontAlgn="t">
              <a:buNone/>
            </a:pPr>
            <a:endParaRPr lang="da-DK" sz="2400" dirty="0" smtClean="0"/>
          </a:p>
          <a:p>
            <a:pPr marL="0" indent="0" fontAlgn="t">
              <a:buNone/>
            </a:pPr>
            <a:endParaRPr lang="da-DK" sz="2400" dirty="0"/>
          </a:p>
          <a:p>
            <a:pPr marL="0" indent="0" fontAlgn="t">
              <a:buNone/>
            </a:pPr>
            <a:r>
              <a:rPr lang="da-DK" sz="2400" dirty="0" smtClean="0"/>
              <a:t>Kommentér </a:t>
            </a:r>
            <a:r>
              <a:rPr lang="da-DK" sz="2400" dirty="0" err="1"/>
              <a:t>McDonalds</a:t>
            </a:r>
            <a:r>
              <a:rPr lang="da-DK" sz="2400" dirty="0"/>
              <a:t>’ reportage på side 106</a:t>
            </a:r>
            <a:endParaRPr lang="en-US" sz="2400" dirty="0"/>
          </a:p>
          <a:p>
            <a:pPr marL="0" indent="0" fontAlgn="t">
              <a:buNone/>
            </a:pPr>
            <a:endParaRPr lang="en-US" sz="2400" dirty="0">
              <a:ea typeface="Calibri"/>
              <a:cs typeface="Times New Roman"/>
            </a:endParaRP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4DA83-C149-4578-8C05-ABED784B5479}" type="datetime2">
              <a:rPr lang="da-DK" smtClean="0"/>
              <a:t>23. oktober 2018</a:t>
            </a:fld>
            <a:endParaRPr lang="en-US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ikek 6  Markedskommunikation, Teorier og modeller</a:t>
            </a:r>
            <a:endParaRPr lang="en-US"/>
          </a:p>
        </p:txBody>
      </p:sp>
      <p:sp>
        <p:nvSpPr>
          <p:cNvPr id="7" name="Tekstboks 11"/>
          <p:cNvSpPr txBox="1"/>
          <p:nvPr/>
        </p:nvSpPr>
        <p:spPr>
          <a:xfrm>
            <a:off x="0" y="620688"/>
            <a:ext cx="226774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da-DK" sz="1600" dirty="0" smtClean="0">
                <a:latin typeface="+mj-lt"/>
              </a:rPr>
              <a:t>Opsamling fra modul 5</a:t>
            </a:r>
          </a:p>
          <a:p>
            <a:pPr fontAlgn="t"/>
            <a:r>
              <a:rPr lang="da-DK" sz="1600" dirty="0" smtClean="0">
                <a:latin typeface="+mj-lt"/>
              </a:rPr>
              <a:t>Massekommunikation</a:t>
            </a:r>
          </a:p>
          <a:p>
            <a:pPr fontAlgn="t"/>
            <a:r>
              <a:rPr lang="da-DK" sz="1600" dirty="0" smtClean="0">
                <a:latin typeface="+mj-lt"/>
              </a:rPr>
              <a:t>SMP modellen</a:t>
            </a:r>
          </a:p>
          <a:p>
            <a:pPr fontAlgn="t"/>
            <a:r>
              <a:rPr lang="da-DK" sz="1600" dirty="0" smtClean="0">
                <a:latin typeface="+mj-lt"/>
              </a:rPr>
              <a:t>BTB/BTC</a:t>
            </a:r>
          </a:p>
          <a:p>
            <a:pPr fontAlgn="t"/>
            <a:r>
              <a:rPr lang="da-DK" sz="1600" dirty="0" smtClean="0">
                <a:latin typeface="+mj-lt"/>
              </a:rPr>
              <a:t>Livsstilsegmentering</a:t>
            </a:r>
          </a:p>
          <a:p>
            <a:pPr fontAlgn="t"/>
            <a:r>
              <a:rPr lang="da-DK" sz="1600" dirty="0" smtClean="0">
                <a:latin typeface="+mj-lt"/>
              </a:rPr>
              <a:t>Markedsstrategi</a:t>
            </a:r>
          </a:p>
          <a:p>
            <a:pPr fontAlgn="t"/>
            <a:r>
              <a:rPr lang="da-DK" sz="1600" dirty="0" smtClean="0">
                <a:latin typeface="+mj-lt"/>
              </a:rPr>
              <a:t>Positioneringsstrategi</a:t>
            </a:r>
          </a:p>
          <a:p>
            <a:pPr fontAlgn="t"/>
            <a:r>
              <a:rPr lang="da-DK" sz="1600" dirty="0" smtClean="0">
                <a:latin typeface="+mj-lt"/>
              </a:rPr>
              <a:t>Positioneringskort</a:t>
            </a:r>
          </a:p>
          <a:p>
            <a:pPr fontAlgn="t"/>
            <a:r>
              <a:rPr lang="da-DK" sz="1600" dirty="0" smtClean="0">
                <a:latin typeface="+mj-lt"/>
              </a:rPr>
              <a:t>Livsfaser</a:t>
            </a:r>
          </a:p>
          <a:p>
            <a:pPr fontAlgn="t"/>
            <a:r>
              <a:rPr lang="da-DK" sz="1600" dirty="0" smtClean="0">
                <a:latin typeface="+mj-lt"/>
              </a:rPr>
              <a:t>Den </a:t>
            </a:r>
            <a:r>
              <a:rPr lang="da-DK" sz="1600" dirty="0" err="1" smtClean="0">
                <a:latin typeface="+mj-lt"/>
              </a:rPr>
              <a:t>situide</a:t>
            </a:r>
            <a:r>
              <a:rPr lang="da-DK" sz="1600" dirty="0" smtClean="0">
                <a:latin typeface="+mj-lt"/>
              </a:rPr>
              <a:t> forbruger</a:t>
            </a:r>
          </a:p>
          <a:p>
            <a:pPr fontAlgn="t"/>
            <a:r>
              <a:rPr lang="da-DK" sz="1600" dirty="0" smtClean="0">
                <a:latin typeface="+mj-lt"/>
              </a:rPr>
              <a:t>Det udfoldede marketing-mix</a:t>
            </a:r>
          </a:p>
          <a:p>
            <a:pPr fontAlgn="t"/>
            <a:r>
              <a:rPr lang="da-DK" sz="1600" dirty="0" smtClean="0">
                <a:solidFill>
                  <a:srgbClr val="FF0000"/>
                </a:solidFill>
                <a:latin typeface="+mj-lt"/>
              </a:rPr>
              <a:t>Kommunikations-modeller</a:t>
            </a:r>
          </a:p>
          <a:p>
            <a:pPr fontAlgn="t"/>
            <a:r>
              <a:rPr lang="da-DK" sz="1600" dirty="0">
                <a:latin typeface="+mj-lt"/>
              </a:rPr>
              <a:t>SMP modellen </a:t>
            </a:r>
            <a:r>
              <a:rPr lang="da-DK" sz="1600" dirty="0" smtClean="0">
                <a:latin typeface="+mj-lt"/>
              </a:rPr>
              <a:t>(v </a:t>
            </a:r>
            <a:r>
              <a:rPr lang="da-DK" sz="1600" dirty="0">
                <a:latin typeface="+mj-lt"/>
              </a:rPr>
              <a:t>2</a:t>
            </a:r>
            <a:r>
              <a:rPr lang="da-DK" sz="1600" dirty="0" smtClean="0">
                <a:latin typeface="+mj-lt"/>
              </a:rPr>
              <a:t>)</a:t>
            </a:r>
            <a:endParaRPr lang="da-DK" sz="1600" dirty="0">
              <a:latin typeface="+mj-lt"/>
            </a:endParaRPr>
          </a:p>
          <a:p>
            <a:pPr fontAlgn="t"/>
            <a:r>
              <a:rPr lang="da-DK" sz="1600" dirty="0">
                <a:latin typeface="+mj-lt"/>
              </a:rPr>
              <a:t>De 4 </a:t>
            </a:r>
            <a:r>
              <a:rPr lang="da-DK" sz="1600" dirty="0" smtClean="0">
                <a:latin typeface="+mj-lt"/>
              </a:rPr>
              <a:t>C’ere</a:t>
            </a:r>
          </a:p>
          <a:p>
            <a:pPr fontAlgn="t"/>
            <a:r>
              <a:rPr lang="da-DK" sz="1600" dirty="0" smtClean="0">
                <a:latin typeface="+mj-lt"/>
              </a:rPr>
              <a:t>Canvas modellen (v x)</a:t>
            </a:r>
            <a:endParaRPr lang="da-DK" sz="1600" dirty="0">
              <a:latin typeface="+mj-lt"/>
            </a:endParaRPr>
          </a:p>
          <a:p>
            <a:pPr fontAlgn="t"/>
            <a:r>
              <a:rPr lang="da-DK" sz="1600" dirty="0" smtClean="0">
                <a:latin typeface="+mj-lt"/>
              </a:rPr>
              <a:t>TMK modellen</a:t>
            </a:r>
          </a:p>
          <a:p>
            <a:pPr fontAlgn="t"/>
            <a:r>
              <a:rPr lang="da-DK" sz="1600" dirty="0" smtClean="0">
                <a:latin typeface="+mj-lt"/>
              </a:rPr>
              <a:t>PEST modellen</a:t>
            </a:r>
          </a:p>
          <a:p>
            <a:pPr fontAlgn="t"/>
            <a:r>
              <a:rPr lang="da-DK" sz="1600" dirty="0" smtClean="0">
                <a:latin typeface="+mj-lt"/>
              </a:rPr>
              <a:t>SWOT modellen</a:t>
            </a:r>
            <a:endParaRPr lang="da-DK" sz="1600" dirty="0">
              <a:latin typeface="+mj-lt"/>
            </a:endParaRPr>
          </a:p>
          <a:p>
            <a:pPr fontAlgn="t"/>
            <a:r>
              <a:rPr lang="da-DK" sz="1600" dirty="0">
                <a:latin typeface="+mj-lt"/>
              </a:rPr>
              <a:t>Gruppeopgave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5730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195736" y="404664"/>
            <a:ext cx="6591676" cy="5904656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da-DK" dirty="0" smtClean="0"/>
          </a:p>
          <a:p>
            <a:pPr marL="0" indent="0">
              <a:buNone/>
            </a:pPr>
            <a:endParaRPr lang="da-DK" sz="2400" dirty="0" smtClean="0"/>
          </a:p>
          <a:p>
            <a:pPr marL="0" indent="0">
              <a:buNone/>
            </a:pPr>
            <a:r>
              <a:rPr lang="da-DK" sz="2400" dirty="0" smtClean="0"/>
              <a:t>Er der forskelle på de to gennemgange af SMP modellen?</a:t>
            </a:r>
          </a:p>
          <a:p>
            <a:pPr marL="0" indent="0">
              <a:buNone/>
            </a:pPr>
            <a:endParaRPr lang="da-DK" sz="2400" dirty="0"/>
          </a:p>
          <a:p>
            <a:r>
              <a:rPr lang="da-DK" sz="2400" dirty="0"/>
              <a:t>Produktpositionering defineres typisk af marketingmikset: Produkt, Price, Placement, Promotion (4 P)</a:t>
            </a:r>
          </a:p>
          <a:p>
            <a:r>
              <a:rPr lang="da-DK" sz="2400" dirty="0"/>
              <a:t>MEN kan forsøges defineret ved værditilbud</a:t>
            </a:r>
          </a:p>
          <a:p>
            <a:pPr marL="0" indent="0">
              <a:buNone/>
            </a:pPr>
            <a:endParaRPr lang="en-US" sz="2400" dirty="0"/>
          </a:p>
          <a:p>
            <a:pPr marL="0" indent="0" fontAlgn="t">
              <a:buNone/>
            </a:pPr>
            <a:endParaRPr lang="en-US" sz="2400" dirty="0">
              <a:ea typeface="Calibri"/>
              <a:cs typeface="Times New Roman"/>
            </a:endParaRP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4DA83-C149-4578-8C05-ABED784B5479}" type="datetime2">
              <a:rPr lang="da-DK" smtClean="0"/>
              <a:t>23. oktober 2018</a:t>
            </a:fld>
            <a:endParaRPr lang="en-US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ikek 6  Markedskommunikation, Teorier og modeller</a:t>
            </a:r>
            <a:endParaRPr lang="en-US"/>
          </a:p>
        </p:txBody>
      </p:sp>
      <p:sp>
        <p:nvSpPr>
          <p:cNvPr id="7" name="Tekstboks 11"/>
          <p:cNvSpPr txBox="1"/>
          <p:nvPr/>
        </p:nvSpPr>
        <p:spPr>
          <a:xfrm>
            <a:off x="0" y="620688"/>
            <a:ext cx="226774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da-DK" sz="1600" dirty="0" smtClean="0">
                <a:latin typeface="+mj-lt"/>
              </a:rPr>
              <a:t>Opsamling fra modul 5</a:t>
            </a:r>
          </a:p>
          <a:p>
            <a:pPr fontAlgn="t"/>
            <a:r>
              <a:rPr lang="da-DK" sz="1600" dirty="0" smtClean="0">
                <a:latin typeface="+mj-lt"/>
              </a:rPr>
              <a:t>Massekommunikation</a:t>
            </a:r>
          </a:p>
          <a:p>
            <a:pPr fontAlgn="t"/>
            <a:r>
              <a:rPr lang="da-DK" sz="1600" dirty="0" smtClean="0">
                <a:latin typeface="+mj-lt"/>
              </a:rPr>
              <a:t>SMP modellen</a:t>
            </a:r>
          </a:p>
          <a:p>
            <a:pPr fontAlgn="t"/>
            <a:r>
              <a:rPr lang="da-DK" sz="1600" dirty="0" smtClean="0">
                <a:latin typeface="+mj-lt"/>
              </a:rPr>
              <a:t>BTB/BTC</a:t>
            </a:r>
          </a:p>
          <a:p>
            <a:pPr fontAlgn="t"/>
            <a:r>
              <a:rPr lang="da-DK" sz="1600" dirty="0" smtClean="0">
                <a:latin typeface="+mj-lt"/>
              </a:rPr>
              <a:t>Livsstilsegmentering</a:t>
            </a:r>
          </a:p>
          <a:p>
            <a:pPr fontAlgn="t"/>
            <a:r>
              <a:rPr lang="da-DK" sz="1600" dirty="0" smtClean="0">
                <a:latin typeface="+mj-lt"/>
              </a:rPr>
              <a:t>Markedsstrategi</a:t>
            </a:r>
          </a:p>
          <a:p>
            <a:pPr fontAlgn="t"/>
            <a:r>
              <a:rPr lang="da-DK" sz="1600" dirty="0" smtClean="0">
                <a:latin typeface="+mj-lt"/>
              </a:rPr>
              <a:t>Positioneringsstrategi</a:t>
            </a:r>
          </a:p>
          <a:p>
            <a:pPr fontAlgn="t"/>
            <a:r>
              <a:rPr lang="da-DK" sz="1600" dirty="0" smtClean="0">
                <a:latin typeface="+mj-lt"/>
              </a:rPr>
              <a:t>Positioneringskort</a:t>
            </a:r>
          </a:p>
          <a:p>
            <a:pPr fontAlgn="t"/>
            <a:r>
              <a:rPr lang="da-DK" sz="1600" dirty="0" smtClean="0">
                <a:latin typeface="+mj-lt"/>
              </a:rPr>
              <a:t>Livsfaser</a:t>
            </a:r>
          </a:p>
          <a:p>
            <a:pPr fontAlgn="t"/>
            <a:r>
              <a:rPr lang="da-DK" sz="1600" dirty="0" smtClean="0">
                <a:latin typeface="+mj-lt"/>
              </a:rPr>
              <a:t>Den </a:t>
            </a:r>
            <a:r>
              <a:rPr lang="da-DK" sz="1600" dirty="0" err="1" smtClean="0">
                <a:latin typeface="+mj-lt"/>
              </a:rPr>
              <a:t>situide</a:t>
            </a:r>
            <a:r>
              <a:rPr lang="da-DK" sz="1600" dirty="0" smtClean="0">
                <a:latin typeface="+mj-lt"/>
              </a:rPr>
              <a:t> forbruger</a:t>
            </a:r>
          </a:p>
          <a:p>
            <a:pPr fontAlgn="t"/>
            <a:r>
              <a:rPr lang="da-DK" sz="1600" dirty="0" smtClean="0">
                <a:latin typeface="+mj-lt"/>
              </a:rPr>
              <a:t>Det udfoldede marketing-mix</a:t>
            </a:r>
          </a:p>
          <a:p>
            <a:pPr fontAlgn="t"/>
            <a:r>
              <a:rPr lang="da-DK" sz="1600" dirty="0" smtClean="0">
                <a:latin typeface="+mj-lt"/>
              </a:rPr>
              <a:t>Kommunikations-modeller</a:t>
            </a:r>
          </a:p>
          <a:p>
            <a:pPr fontAlgn="t"/>
            <a:r>
              <a:rPr lang="da-DK" sz="1600" dirty="0">
                <a:solidFill>
                  <a:srgbClr val="FF0000"/>
                </a:solidFill>
                <a:latin typeface="+mj-lt"/>
              </a:rPr>
              <a:t>SMP modellen </a:t>
            </a:r>
            <a:r>
              <a:rPr lang="da-DK" sz="1600" dirty="0" smtClean="0">
                <a:solidFill>
                  <a:srgbClr val="FF0000"/>
                </a:solidFill>
                <a:latin typeface="+mj-lt"/>
              </a:rPr>
              <a:t>(v </a:t>
            </a:r>
            <a:r>
              <a:rPr lang="da-DK" sz="1600" dirty="0">
                <a:solidFill>
                  <a:srgbClr val="FF0000"/>
                </a:solidFill>
                <a:latin typeface="+mj-lt"/>
              </a:rPr>
              <a:t>2</a:t>
            </a:r>
            <a:r>
              <a:rPr lang="da-DK" sz="1600" dirty="0" smtClean="0">
                <a:solidFill>
                  <a:srgbClr val="FF0000"/>
                </a:solidFill>
                <a:latin typeface="+mj-lt"/>
              </a:rPr>
              <a:t>)</a:t>
            </a:r>
            <a:endParaRPr lang="da-DK" sz="1600" dirty="0">
              <a:solidFill>
                <a:srgbClr val="FF0000"/>
              </a:solidFill>
              <a:latin typeface="+mj-lt"/>
            </a:endParaRPr>
          </a:p>
          <a:p>
            <a:pPr fontAlgn="t"/>
            <a:r>
              <a:rPr lang="da-DK" sz="1600" dirty="0">
                <a:latin typeface="+mj-lt"/>
              </a:rPr>
              <a:t>De 4 </a:t>
            </a:r>
            <a:r>
              <a:rPr lang="da-DK" sz="1600" dirty="0" smtClean="0">
                <a:latin typeface="+mj-lt"/>
              </a:rPr>
              <a:t>C’ere</a:t>
            </a:r>
          </a:p>
          <a:p>
            <a:pPr fontAlgn="t"/>
            <a:r>
              <a:rPr lang="da-DK" sz="1600" dirty="0" smtClean="0">
                <a:latin typeface="+mj-lt"/>
              </a:rPr>
              <a:t>Canvas modellen (v x)</a:t>
            </a:r>
            <a:endParaRPr lang="da-DK" sz="1600" dirty="0">
              <a:latin typeface="+mj-lt"/>
            </a:endParaRPr>
          </a:p>
          <a:p>
            <a:pPr fontAlgn="t"/>
            <a:r>
              <a:rPr lang="da-DK" sz="1600" dirty="0" smtClean="0">
                <a:latin typeface="+mj-lt"/>
              </a:rPr>
              <a:t>TMK modellen</a:t>
            </a:r>
          </a:p>
          <a:p>
            <a:pPr fontAlgn="t"/>
            <a:r>
              <a:rPr lang="da-DK" sz="1600" dirty="0" smtClean="0">
                <a:latin typeface="+mj-lt"/>
              </a:rPr>
              <a:t>PEST modellen</a:t>
            </a:r>
          </a:p>
          <a:p>
            <a:pPr fontAlgn="t"/>
            <a:r>
              <a:rPr lang="da-DK" sz="1600" dirty="0" smtClean="0">
                <a:latin typeface="+mj-lt"/>
              </a:rPr>
              <a:t>SWOT modellen</a:t>
            </a:r>
            <a:endParaRPr lang="da-DK" sz="1600" dirty="0">
              <a:latin typeface="+mj-lt"/>
            </a:endParaRPr>
          </a:p>
          <a:p>
            <a:pPr fontAlgn="t"/>
            <a:r>
              <a:rPr lang="da-DK" sz="1600" dirty="0">
                <a:latin typeface="+mj-lt"/>
              </a:rPr>
              <a:t>Gruppeopgave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0863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195736" y="404664"/>
            <a:ext cx="6591676" cy="5904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400" dirty="0" smtClean="0"/>
              <a:t>Beskriv de 4 C’ere</a:t>
            </a:r>
          </a:p>
          <a:p>
            <a:pPr marL="0" indent="0">
              <a:buNone/>
            </a:pPr>
            <a:endParaRPr lang="da-DK" sz="2400" dirty="0" smtClean="0"/>
          </a:p>
          <a:p>
            <a:pPr marL="0" indent="0">
              <a:buNone/>
            </a:pPr>
            <a:r>
              <a:rPr lang="da-DK" sz="2400" dirty="0" smtClean="0"/>
              <a:t>Produkt		</a:t>
            </a:r>
          </a:p>
          <a:p>
            <a:pPr marL="0" indent="0">
              <a:buNone/>
            </a:pPr>
            <a:r>
              <a:rPr lang="da-DK" sz="2400" dirty="0" smtClean="0"/>
              <a:t>Consumer</a:t>
            </a:r>
          </a:p>
          <a:p>
            <a:pPr marL="0" indent="0">
              <a:buNone/>
            </a:pPr>
            <a:endParaRPr lang="da-DK" sz="2400" dirty="0" smtClean="0"/>
          </a:p>
          <a:p>
            <a:pPr marL="0" indent="0">
              <a:buNone/>
            </a:pPr>
            <a:r>
              <a:rPr lang="da-DK" sz="2400" dirty="0" smtClean="0"/>
              <a:t>Price			</a:t>
            </a:r>
          </a:p>
          <a:p>
            <a:pPr marL="0" indent="0">
              <a:buNone/>
            </a:pPr>
            <a:r>
              <a:rPr lang="da-DK" sz="2400" dirty="0" err="1" smtClean="0"/>
              <a:t>Cost</a:t>
            </a:r>
            <a:endParaRPr lang="da-DK" sz="2400" dirty="0" smtClean="0"/>
          </a:p>
          <a:p>
            <a:pPr marL="0" indent="0">
              <a:buNone/>
            </a:pPr>
            <a:endParaRPr lang="da-DK" sz="2400" dirty="0" smtClean="0"/>
          </a:p>
          <a:p>
            <a:pPr marL="0" indent="0">
              <a:buNone/>
            </a:pPr>
            <a:r>
              <a:rPr lang="da-DK" sz="2400" dirty="0" smtClean="0"/>
              <a:t>Place			</a:t>
            </a:r>
          </a:p>
          <a:p>
            <a:pPr marL="0" indent="0">
              <a:buNone/>
            </a:pPr>
            <a:r>
              <a:rPr lang="da-DK" sz="2400" dirty="0" err="1" smtClean="0"/>
              <a:t>Convenience</a:t>
            </a:r>
            <a:endParaRPr lang="da-DK" sz="2400" dirty="0" smtClean="0"/>
          </a:p>
          <a:p>
            <a:pPr marL="0" indent="0">
              <a:buNone/>
            </a:pPr>
            <a:endParaRPr lang="da-DK" sz="2400" dirty="0" smtClean="0"/>
          </a:p>
          <a:p>
            <a:pPr marL="0" indent="0">
              <a:buNone/>
            </a:pPr>
            <a:r>
              <a:rPr lang="da-DK" sz="2400" dirty="0" smtClean="0"/>
              <a:t>Promotion		</a:t>
            </a:r>
          </a:p>
          <a:p>
            <a:pPr marL="0" indent="0">
              <a:buNone/>
            </a:pPr>
            <a:r>
              <a:rPr lang="da-DK" sz="2400" dirty="0" err="1" smtClean="0"/>
              <a:t>Communication</a:t>
            </a:r>
            <a:endParaRPr lang="da-DK" sz="2400" dirty="0" smtClean="0"/>
          </a:p>
          <a:p>
            <a:pPr marL="0" indent="0">
              <a:buNone/>
            </a:pPr>
            <a:endParaRPr lang="da-DK" sz="2400" dirty="0" smtClean="0"/>
          </a:p>
          <a:p>
            <a:pPr marL="0" indent="0">
              <a:buNone/>
            </a:pPr>
            <a:endParaRPr lang="da-DK" sz="24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5A1F4-E9E6-4523-B635-4F3716714545}" type="datetime2">
              <a:rPr lang="da-DK" smtClean="0"/>
              <a:t>23. oktober 2018</a:t>
            </a:fld>
            <a:endParaRPr lang="en-US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ikek 6  Markedskommunikation, Teorier og modeller</a:t>
            </a:r>
            <a:endParaRPr lang="en-US"/>
          </a:p>
        </p:txBody>
      </p:sp>
      <p:sp>
        <p:nvSpPr>
          <p:cNvPr id="7" name="Tekstboks 11"/>
          <p:cNvSpPr txBox="1"/>
          <p:nvPr/>
        </p:nvSpPr>
        <p:spPr>
          <a:xfrm>
            <a:off x="0" y="620688"/>
            <a:ext cx="226774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da-DK" sz="1600" dirty="0" smtClean="0">
                <a:latin typeface="+mj-lt"/>
              </a:rPr>
              <a:t>Opsamling fra modul 5</a:t>
            </a:r>
          </a:p>
          <a:p>
            <a:pPr fontAlgn="t"/>
            <a:r>
              <a:rPr lang="da-DK" sz="1600" dirty="0" smtClean="0">
                <a:latin typeface="+mj-lt"/>
              </a:rPr>
              <a:t>Massekommunikation</a:t>
            </a:r>
          </a:p>
          <a:p>
            <a:pPr fontAlgn="t"/>
            <a:r>
              <a:rPr lang="da-DK" sz="1600" dirty="0" smtClean="0">
                <a:latin typeface="+mj-lt"/>
              </a:rPr>
              <a:t>SMP modellen</a:t>
            </a:r>
          </a:p>
          <a:p>
            <a:pPr fontAlgn="t"/>
            <a:r>
              <a:rPr lang="da-DK" sz="1600" dirty="0" smtClean="0">
                <a:latin typeface="+mj-lt"/>
              </a:rPr>
              <a:t>BTB/BTC</a:t>
            </a:r>
          </a:p>
          <a:p>
            <a:pPr fontAlgn="t"/>
            <a:r>
              <a:rPr lang="da-DK" sz="1600" dirty="0" smtClean="0">
                <a:latin typeface="+mj-lt"/>
              </a:rPr>
              <a:t>Livsstilsegmentering</a:t>
            </a:r>
          </a:p>
          <a:p>
            <a:pPr fontAlgn="t"/>
            <a:r>
              <a:rPr lang="da-DK" sz="1600" dirty="0" smtClean="0">
                <a:latin typeface="+mj-lt"/>
              </a:rPr>
              <a:t>Markedsstrategi</a:t>
            </a:r>
          </a:p>
          <a:p>
            <a:pPr fontAlgn="t"/>
            <a:r>
              <a:rPr lang="da-DK" sz="1600" dirty="0" smtClean="0">
                <a:latin typeface="+mj-lt"/>
              </a:rPr>
              <a:t>Positioneringsstrategi</a:t>
            </a:r>
          </a:p>
          <a:p>
            <a:pPr fontAlgn="t"/>
            <a:r>
              <a:rPr lang="da-DK" sz="1600" dirty="0" smtClean="0">
                <a:latin typeface="+mj-lt"/>
              </a:rPr>
              <a:t>Positioneringskort</a:t>
            </a:r>
          </a:p>
          <a:p>
            <a:pPr fontAlgn="t"/>
            <a:r>
              <a:rPr lang="da-DK" sz="1600" dirty="0" smtClean="0">
                <a:latin typeface="+mj-lt"/>
              </a:rPr>
              <a:t>Livsfaser</a:t>
            </a:r>
          </a:p>
          <a:p>
            <a:pPr fontAlgn="t"/>
            <a:r>
              <a:rPr lang="da-DK" sz="1600" dirty="0" smtClean="0">
                <a:latin typeface="+mj-lt"/>
              </a:rPr>
              <a:t>Den </a:t>
            </a:r>
            <a:r>
              <a:rPr lang="da-DK" sz="1600" dirty="0" err="1" smtClean="0">
                <a:latin typeface="+mj-lt"/>
              </a:rPr>
              <a:t>situide</a:t>
            </a:r>
            <a:r>
              <a:rPr lang="da-DK" sz="1600" dirty="0" smtClean="0">
                <a:latin typeface="+mj-lt"/>
              </a:rPr>
              <a:t> forbruger</a:t>
            </a:r>
          </a:p>
          <a:p>
            <a:pPr fontAlgn="t"/>
            <a:r>
              <a:rPr lang="da-DK" sz="1600" dirty="0" smtClean="0">
                <a:latin typeface="+mj-lt"/>
              </a:rPr>
              <a:t>Det udfoldede marketing-mix</a:t>
            </a:r>
          </a:p>
          <a:p>
            <a:pPr fontAlgn="t"/>
            <a:r>
              <a:rPr lang="da-DK" sz="1600" dirty="0" smtClean="0">
                <a:latin typeface="+mj-lt"/>
              </a:rPr>
              <a:t>Kommunikations-modeller</a:t>
            </a:r>
          </a:p>
          <a:p>
            <a:pPr fontAlgn="t"/>
            <a:r>
              <a:rPr lang="da-DK" sz="1600" dirty="0">
                <a:latin typeface="+mj-lt"/>
              </a:rPr>
              <a:t>SMP modellen </a:t>
            </a:r>
            <a:r>
              <a:rPr lang="da-DK" sz="1600" dirty="0" smtClean="0">
                <a:latin typeface="+mj-lt"/>
              </a:rPr>
              <a:t>(v </a:t>
            </a:r>
            <a:r>
              <a:rPr lang="da-DK" sz="1600" dirty="0">
                <a:latin typeface="+mj-lt"/>
              </a:rPr>
              <a:t>2</a:t>
            </a:r>
            <a:r>
              <a:rPr lang="da-DK" sz="1600" dirty="0" smtClean="0">
                <a:latin typeface="+mj-lt"/>
              </a:rPr>
              <a:t>)</a:t>
            </a:r>
            <a:endParaRPr lang="da-DK" sz="1600" dirty="0">
              <a:latin typeface="+mj-lt"/>
            </a:endParaRPr>
          </a:p>
          <a:p>
            <a:pPr fontAlgn="t"/>
            <a:r>
              <a:rPr lang="da-DK" sz="1600" dirty="0">
                <a:solidFill>
                  <a:srgbClr val="FF0000"/>
                </a:solidFill>
                <a:latin typeface="+mj-lt"/>
              </a:rPr>
              <a:t>De 4 </a:t>
            </a:r>
            <a:r>
              <a:rPr lang="da-DK" sz="1600" dirty="0" smtClean="0">
                <a:solidFill>
                  <a:srgbClr val="FF0000"/>
                </a:solidFill>
                <a:latin typeface="+mj-lt"/>
              </a:rPr>
              <a:t>C’ere</a:t>
            </a:r>
          </a:p>
          <a:p>
            <a:pPr fontAlgn="t"/>
            <a:r>
              <a:rPr lang="da-DK" sz="1600" dirty="0" smtClean="0">
                <a:latin typeface="+mj-lt"/>
              </a:rPr>
              <a:t>Canvas modellen (v x)</a:t>
            </a:r>
            <a:endParaRPr lang="da-DK" sz="1600" dirty="0">
              <a:latin typeface="+mj-lt"/>
            </a:endParaRPr>
          </a:p>
          <a:p>
            <a:pPr fontAlgn="t"/>
            <a:r>
              <a:rPr lang="da-DK" sz="1600" dirty="0" smtClean="0">
                <a:latin typeface="+mj-lt"/>
              </a:rPr>
              <a:t>TMK modellen</a:t>
            </a:r>
          </a:p>
          <a:p>
            <a:pPr fontAlgn="t"/>
            <a:r>
              <a:rPr lang="da-DK" sz="1600" dirty="0" smtClean="0">
                <a:latin typeface="+mj-lt"/>
              </a:rPr>
              <a:t>PEST modellen</a:t>
            </a:r>
          </a:p>
          <a:p>
            <a:pPr fontAlgn="t"/>
            <a:r>
              <a:rPr lang="da-DK" sz="1600" dirty="0" smtClean="0">
                <a:latin typeface="+mj-lt"/>
              </a:rPr>
              <a:t>SWOT modellen</a:t>
            </a:r>
            <a:endParaRPr lang="da-DK" sz="1600" dirty="0">
              <a:latin typeface="+mj-lt"/>
            </a:endParaRPr>
          </a:p>
          <a:p>
            <a:pPr fontAlgn="t"/>
            <a:r>
              <a:rPr lang="da-DK" sz="1600" dirty="0">
                <a:latin typeface="+mj-lt"/>
              </a:rPr>
              <a:t>Gruppeopgave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6530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indhold 2"/>
          <p:cNvSpPr txBox="1">
            <a:spLocks/>
          </p:cNvSpPr>
          <p:nvPr/>
        </p:nvSpPr>
        <p:spPr>
          <a:xfrm>
            <a:off x="2043767" y="376399"/>
            <a:ext cx="6840760" cy="6099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da-DK" sz="2400" dirty="0" smtClean="0"/>
              <a:t>Gruppeopgave: </a:t>
            </a:r>
          </a:p>
          <a:p>
            <a:pPr>
              <a:buFont typeface="Arial"/>
              <a:buNone/>
            </a:pPr>
            <a:endParaRPr lang="da-DK" sz="2400" dirty="0"/>
          </a:p>
          <a:p>
            <a:pPr>
              <a:buFont typeface="Arial"/>
              <a:buNone/>
            </a:pPr>
            <a:r>
              <a:rPr lang="da-DK" sz="2400" dirty="0" smtClean="0"/>
              <a:t>Skitsér, med fokus på kulturelle aspekter, dit projekts værditilbud, kundesegmenter, kanaler og kunderelationer på et fremmede marked.</a:t>
            </a:r>
          </a:p>
          <a:p>
            <a:pPr>
              <a:buFont typeface="Arial"/>
              <a:buNone/>
            </a:pPr>
            <a:endParaRPr lang="da-DK" sz="2400" dirty="0" smtClean="0"/>
          </a:p>
          <a:p>
            <a:pPr>
              <a:buFont typeface="Arial"/>
              <a:buNone/>
            </a:pPr>
            <a:endParaRPr lang="da-DK" sz="2400" dirty="0"/>
          </a:p>
          <a:p>
            <a:pPr>
              <a:buFont typeface="Arial"/>
              <a:buNone/>
            </a:pPr>
            <a:endParaRPr lang="da-DK" sz="2400" dirty="0" smtClean="0"/>
          </a:p>
          <a:p>
            <a:pPr>
              <a:buFont typeface="Arial"/>
              <a:buNone/>
            </a:pPr>
            <a:endParaRPr lang="da-DK" sz="2400" dirty="0" smtClean="0"/>
          </a:p>
          <a:p>
            <a:pPr>
              <a:buNone/>
            </a:pPr>
            <a:endParaRPr lang="da-DK" sz="2400" dirty="0" smtClean="0"/>
          </a:p>
          <a:p>
            <a:pPr>
              <a:buNone/>
            </a:pPr>
            <a:r>
              <a:rPr lang="da-DK" sz="2400" dirty="0" smtClean="0"/>
              <a:t>Skitsér en PEST analyse</a:t>
            </a:r>
            <a:endParaRPr lang="da-DK" sz="2400" dirty="0"/>
          </a:p>
          <a:p>
            <a:pPr>
              <a:buFont typeface="Arial"/>
              <a:buNone/>
            </a:pPr>
            <a:endParaRPr lang="da-DK" sz="2400" dirty="0" smtClean="0"/>
          </a:p>
          <a:p>
            <a:pPr>
              <a:buFont typeface="Arial"/>
              <a:buNone/>
            </a:pPr>
            <a:endParaRPr lang="da-DK" sz="2400" dirty="0" smtClean="0"/>
          </a:p>
          <a:p>
            <a:pPr>
              <a:buFont typeface="Arial"/>
              <a:buNone/>
            </a:pPr>
            <a:endParaRPr lang="da-DK" sz="2400" dirty="0" smtClean="0"/>
          </a:p>
          <a:p>
            <a:pPr>
              <a:buFont typeface="Arial"/>
              <a:buNone/>
            </a:pPr>
            <a:endParaRPr lang="da-DK" sz="2400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6FBBA-CF3C-4029-919F-B37F77D82BA2}" type="datetime2">
              <a:rPr lang="da-DK" smtClean="0"/>
              <a:t>23. oktober 2018</a:t>
            </a:fld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ikek 6  Markedskommunikation, Teorier og modeller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877934"/>
            <a:ext cx="5364436" cy="127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ktangel 3"/>
          <p:cNvSpPr/>
          <p:nvPr/>
        </p:nvSpPr>
        <p:spPr>
          <a:xfrm>
            <a:off x="4788024" y="2924945"/>
            <a:ext cx="3167212" cy="7920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Tekstboks 11"/>
          <p:cNvSpPr txBox="1"/>
          <p:nvPr/>
        </p:nvSpPr>
        <p:spPr>
          <a:xfrm>
            <a:off x="0" y="620688"/>
            <a:ext cx="226774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da-DK" sz="1600" dirty="0" smtClean="0">
                <a:solidFill>
                  <a:srgbClr val="FF0000"/>
                </a:solidFill>
                <a:latin typeface="+mj-lt"/>
              </a:rPr>
              <a:t>Opsamling fra modul 5</a:t>
            </a:r>
          </a:p>
          <a:p>
            <a:pPr fontAlgn="t"/>
            <a:r>
              <a:rPr lang="da-DK" sz="1600" dirty="0" smtClean="0">
                <a:latin typeface="+mj-lt"/>
              </a:rPr>
              <a:t>Massekommunikation</a:t>
            </a:r>
          </a:p>
          <a:p>
            <a:pPr fontAlgn="t"/>
            <a:r>
              <a:rPr lang="da-DK" sz="1600" dirty="0" smtClean="0">
                <a:latin typeface="+mj-lt"/>
              </a:rPr>
              <a:t>SMP modellen</a:t>
            </a:r>
          </a:p>
          <a:p>
            <a:pPr fontAlgn="t"/>
            <a:r>
              <a:rPr lang="da-DK" sz="1600" dirty="0" smtClean="0">
                <a:latin typeface="+mj-lt"/>
              </a:rPr>
              <a:t>BTB/BTC</a:t>
            </a:r>
          </a:p>
          <a:p>
            <a:pPr fontAlgn="t"/>
            <a:r>
              <a:rPr lang="da-DK" sz="1600" dirty="0" smtClean="0">
                <a:latin typeface="+mj-lt"/>
              </a:rPr>
              <a:t>Livsstilsegmentering</a:t>
            </a:r>
          </a:p>
          <a:p>
            <a:pPr fontAlgn="t"/>
            <a:r>
              <a:rPr lang="da-DK" sz="1600" dirty="0" smtClean="0">
                <a:latin typeface="+mj-lt"/>
              </a:rPr>
              <a:t>Markedsstrategi</a:t>
            </a:r>
          </a:p>
          <a:p>
            <a:pPr fontAlgn="t"/>
            <a:r>
              <a:rPr lang="da-DK" sz="1600" dirty="0" smtClean="0">
                <a:latin typeface="+mj-lt"/>
              </a:rPr>
              <a:t>Positioneringsstrategi</a:t>
            </a:r>
          </a:p>
          <a:p>
            <a:pPr fontAlgn="t"/>
            <a:r>
              <a:rPr lang="da-DK" sz="1600" dirty="0" smtClean="0">
                <a:latin typeface="+mj-lt"/>
              </a:rPr>
              <a:t>Positioneringskort</a:t>
            </a:r>
          </a:p>
          <a:p>
            <a:pPr fontAlgn="t"/>
            <a:r>
              <a:rPr lang="da-DK" sz="1600" dirty="0" smtClean="0">
                <a:latin typeface="+mj-lt"/>
              </a:rPr>
              <a:t>Livsfaser</a:t>
            </a:r>
          </a:p>
          <a:p>
            <a:pPr fontAlgn="t"/>
            <a:r>
              <a:rPr lang="da-DK" sz="1600" dirty="0" smtClean="0">
                <a:latin typeface="+mj-lt"/>
              </a:rPr>
              <a:t>Den </a:t>
            </a:r>
            <a:r>
              <a:rPr lang="da-DK" sz="1600" dirty="0" err="1" smtClean="0">
                <a:latin typeface="+mj-lt"/>
              </a:rPr>
              <a:t>situide</a:t>
            </a:r>
            <a:r>
              <a:rPr lang="da-DK" sz="1600" dirty="0" smtClean="0">
                <a:latin typeface="+mj-lt"/>
              </a:rPr>
              <a:t> forbruger</a:t>
            </a:r>
          </a:p>
          <a:p>
            <a:pPr fontAlgn="t"/>
            <a:r>
              <a:rPr lang="da-DK" sz="1600" dirty="0" smtClean="0">
                <a:latin typeface="+mj-lt"/>
              </a:rPr>
              <a:t>Det udfoldede marketing-mix</a:t>
            </a:r>
          </a:p>
          <a:p>
            <a:pPr fontAlgn="t"/>
            <a:r>
              <a:rPr lang="da-DK" sz="1600" dirty="0" smtClean="0">
                <a:latin typeface="+mj-lt"/>
              </a:rPr>
              <a:t>Kommunikations-modeller</a:t>
            </a:r>
          </a:p>
          <a:p>
            <a:pPr fontAlgn="t"/>
            <a:r>
              <a:rPr lang="da-DK" sz="1600" dirty="0">
                <a:latin typeface="+mj-lt"/>
              </a:rPr>
              <a:t>SMP modellen </a:t>
            </a:r>
            <a:r>
              <a:rPr lang="da-DK" sz="1600" dirty="0" smtClean="0">
                <a:latin typeface="+mj-lt"/>
              </a:rPr>
              <a:t>(v </a:t>
            </a:r>
            <a:r>
              <a:rPr lang="da-DK" sz="1600" dirty="0">
                <a:latin typeface="+mj-lt"/>
              </a:rPr>
              <a:t>2</a:t>
            </a:r>
            <a:r>
              <a:rPr lang="da-DK" sz="1600" dirty="0" smtClean="0">
                <a:latin typeface="+mj-lt"/>
              </a:rPr>
              <a:t>)</a:t>
            </a:r>
            <a:endParaRPr lang="da-DK" sz="1600" dirty="0">
              <a:latin typeface="+mj-lt"/>
            </a:endParaRPr>
          </a:p>
          <a:p>
            <a:pPr fontAlgn="t"/>
            <a:r>
              <a:rPr lang="da-DK" sz="1600" dirty="0">
                <a:latin typeface="+mj-lt"/>
              </a:rPr>
              <a:t>De 4 </a:t>
            </a:r>
            <a:r>
              <a:rPr lang="da-DK" sz="1600" dirty="0" smtClean="0">
                <a:latin typeface="+mj-lt"/>
              </a:rPr>
              <a:t>C’ere</a:t>
            </a:r>
          </a:p>
          <a:p>
            <a:pPr fontAlgn="t"/>
            <a:r>
              <a:rPr lang="da-DK" sz="1600" dirty="0" smtClean="0">
                <a:latin typeface="+mj-lt"/>
              </a:rPr>
              <a:t>Canvas modellen (v x)</a:t>
            </a:r>
            <a:endParaRPr lang="da-DK" sz="1600" dirty="0">
              <a:latin typeface="+mj-lt"/>
            </a:endParaRPr>
          </a:p>
          <a:p>
            <a:pPr fontAlgn="t"/>
            <a:r>
              <a:rPr lang="da-DK" sz="1600" dirty="0" smtClean="0">
                <a:latin typeface="+mj-lt"/>
              </a:rPr>
              <a:t>TMK modellen</a:t>
            </a:r>
          </a:p>
          <a:p>
            <a:pPr fontAlgn="t"/>
            <a:r>
              <a:rPr lang="da-DK" sz="1600" dirty="0" smtClean="0">
                <a:latin typeface="+mj-lt"/>
              </a:rPr>
              <a:t>PEST modellen</a:t>
            </a:r>
          </a:p>
          <a:p>
            <a:pPr fontAlgn="t"/>
            <a:r>
              <a:rPr lang="da-DK" sz="1600" dirty="0" smtClean="0">
                <a:latin typeface="+mj-lt"/>
              </a:rPr>
              <a:t>SWOT modellen</a:t>
            </a:r>
            <a:endParaRPr lang="da-DK" sz="1600" dirty="0">
              <a:latin typeface="+mj-lt"/>
            </a:endParaRPr>
          </a:p>
          <a:p>
            <a:pPr fontAlgn="t"/>
            <a:r>
              <a:rPr lang="da-DK" sz="1600" dirty="0">
                <a:latin typeface="+mj-lt"/>
              </a:rPr>
              <a:t>Gruppeopgave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3318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195736" y="404664"/>
            <a:ext cx="6591676" cy="59046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a-DK" sz="2400" dirty="0" smtClean="0"/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endParaRPr lang="da-DK" sz="2400" dirty="0" smtClean="0"/>
          </a:p>
          <a:p>
            <a:pPr marL="0" indent="0">
              <a:buNone/>
            </a:pPr>
            <a:endParaRPr lang="da-DK" sz="2400" dirty="0" smtClean="0"/>
          </a:p>
          <a:p>
            <a:pPr marL="0" indent="0">
              <a:buNone/>
            </a:pPr>
            <a:r>
              <a:rPr lang="da-DK" sz="2400" dirty="0" smtClean="0"/>
              <a:t>Hvilke svaghed kan man finde i Canvas modellen?</a:t>
            </a:r>
          </a:p>
          <a:p>
            <a:pPr marL="0" indent="0">
              <a:buNone/>
            </a:pPr>
            <a:endParaRPr lang="da-DK" sz="2400" dirty="0" smtClean="0"/>
          </a:p>
          <a:p>
            <a:pPr marL="0" indent="0">
              <a:buNone/>
            </a:pPr>
            <a:r>
              <a:rPr lang="da-DK" sz="2400" dirty="0" smtClean="0"/>
              <a:t>Kommentér TMK-modellen</a:t>
            </a:r>
            <a:endParaRPr lang="da-DK" sz="24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5A1F4-E9E6-4523-B635-4F3716714545}" type="datetime2">
              <a:rPr lang="da-DK" smtClean="0"/>
              <a:t>23. oktober 2018</a:t>
            </a:fld>
            <a:endParaRPr lang="en-US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ikek 6  Markedskommunikation, Teorier og modeller</a:t>
            </a:r>
            <a:endParaRPr lang="en-US"/>
          </a:p>
        </p:txBody>
      </p:sp>
      <p:sp>
        <p:nvSpPr>
          <p:cNvPr id="7" name="Tekstboks 11"/>
          <p:cNvSpPr txBox="1"/>
          <p:nvPr/>
        </p:nvSpPr>
        <p:spPr>
          <a:xfrm>
            <a:off x="0" y="620688"/>
            <a:ext cx="226774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da-DK" sz="1600" dirty="0" smtClean="0">
                <a:latin typeface="+mj-lt"/>
              </a:rPr>
              <a:t>Opsamling fra modul 5</a:t>
            </a:r>
          </a:p>
          <a:p>
            <a:pPr fontAlgn="t"/>
            <a:r>
              <a:rPr lang="da-DK" sz="1600" dirty="0" smtClean="0">
                <a:latin typeface="+mj-lt"/>
              </a:rPr>
              <a:t>Massekommunikation</a:t>
            </a:r>
          </a:p>
          <a:p>
            <a:pPr fontAlgn="t"/>
            <a:r>
              <a:rPr lang="da-DK" sz="1600" dirty="0" smtClean="0">
                <a:latin typeface="+mj-lt"/>
              </a:rPr>
              <a:t>SMP modellen</a:t>
            </a:r>
          </a:p>
          <a:p>
            <a:pPr fontAlgn="t"/>
            <a:r>
              <a:rPr lang="da-DK" sz="1600" dirty="0" smtClean="0">
                <a:latin typeface="+mj-lt"/>
              </a:rPr>
              <a:t>BTB/BTC</a:t>
            </a:r>
          </a:p>
          <a:p>
            <a:pPr fontAlgn="t"/>
            <a:r>
              <a:rPr lang="da-DK" sz="1600" dirty="0" smtClean="0">
                <a:latin typeface="+mj-lt"/>
              </a:rPr>
              <a:t>Livsstilsegmentering</a:t>
            </a:r>
          </a:p>
          <a:p>
            <a:pPr fontAlgn="t"/>
            <a:r>
              <a:rPr lang="da-DK" sz="1600" dirty="0" smtClean="0">
                <a:latin typeface="+mj-lt"/>
              </a:rPr>
              <a:t>Markedsstrategi</a:t>
            </a:r>
          </a:p>
          <a:p>
            <a:pPr fontAlgn="t"/>
            <a:r>
              <a:rPr lang="da-DK" sz="1600" dirty="0" smtClean="0">
                <a:latin typeface="+mj-lt"/>
              </a:rPr>
              <a:t>Positioneringsstrategi</a:t>
            </a:r>
          </a:p>
          <a:p>
            <a:pPr fontAlgn="t"/>
            <a:r>
              <a:rPr lang="da-DK" sz="1600" dirty="0" smtClean="0">
                <a:latin typeface="+mj-lt"/>
              </a:rPr>
              <a:t>Positioneringskort</a:t>
            </a:r>
          </a:p>
          <a:p>
            <a:pPr fontAlgn="t"/>
            <a:r>
              <a:rPr lang="da-DK" sz="1600" dirty="0" smtClean="0">
                <a:latin typeface="+mj-lt"/>
              </a:rPr>
              <a:t>Livsfaser</a:t>
            </a:r>
          </a:p>
          <a:p>
            <a:pPr fontAlgn="t"/>
            <a:r>
              <a:rPr lang="da-DK" sz="1600" dirty="0" smtClean="0">
                <a:latin typeface="+mj-lt"/>
              </a:rPr>
              <a:t>Den </a:t>
            </a:r>
            <a:r>
              <a:rPr lang="da-DK" sz="1600" dirty="0" err="1" smtClean="0">
                <a:latin typeface="+mj-lt"/>
              </a:rPr>
              <a:t>situide</a:t>
            </a:r>
            <a:r>
              <a:rPr lang="da-DK" sz="1600" dirty="0" smtClean="0">
                <a:latin typeface="+mj-lt"/>
              </a:rPr>
              <a:t> forbruger</a:t>
            </a:r>
          </a:p>
          <a:p>
            <a:pPr fontAlgn="t"/>
            <a:r>
              <a:rPr lang="da-DK" sz="1600" dirty="0" smtClean="0">
                <a:latin typeface="+mj-lt"/>
              </a:rPr>
              <a:t>Det udfoldede marketing-mix</a:t>
            </a:r>
          </a:p>
          <a:p>
            <a:pPr fontAlgn="t"/>
            <a:r>
              <a:rPr lang="da-DK" sz="1600" dirty="0" smtClean="0">
                <a:latin typeface="+mj-lt"/>
              </a:rPr>
              <a:t>Kommunikations-modeller</a:t>
            </a:r>
          </a:p>
          <a:p>
            <a:pPr fontAlgn="t"/>
            <a:r>
              <a:rPr lang="da-DK" sz="1600" dirty="0">
                <a:latin typeface="+mj-lt"/>
              </a:rPr>
              <a:t>SMP modellen </a:t>
            </a:r>
            <a:r>
              <a:rPr lang="da-DK" sz="1600" dirty="0" smtClean="0">
                <a:latin typeface="+mj-lt"/>
              </a:rPr>
              <a:t>(v </a:t>
            </a:r>
            <a:r>
              <a:rPr lang="da-DK" sz="1600" dirty="0">
                <a:latin typeface="+mj-lt"/>
              </a:rPr>
              <a:t>2</a:t>
            </a:r>
            <a:r>
              <a:rPr lang="da-DK" sz="1600" dirty="0" smtClean="0">
                <a:latin typeface="+mj-lt"/>
              </a:rPr>
              <a:t>)</a:t>
            </a:r>
            <a:endParaRPr lang="da-DK" sz="1600" dirty="0">
              <a:latin typeface="+mj-lt"/>
            </a:endParaRPr>
          </a:p>
          <a:p>
            <a:pPr fontAlgn="t"/>
            <a:r>
              <a:rPr lang="da-DK" sz="1600" dirty="0">
                <a:latin typeface="+mj-lt"/>
              </a:rPr>
              <a:t>De 4 </a:t>
            </a:r>
            <a:r>
              <a:rPr lang="da-DK" sz="1600" dirty="0" smtClean="0">
                <a:latin typeface="+mj-lt"/>
              </a:rPr>
              <a:t>C’ere</a:t>
            </a:r>
          </a:p>
          <a:p>
            <a:pPr fontAlgn="t"/>
            <a:r>
              <a:rPr lang="da-DK" sz="1600" dirty="0" smtClean="0">
                <a:solidFill>
                  <a:srgbClr val="FF0000"/>
                </a:solidFill>
                <a:latin typeface="+mj-lt"/>
              </a:rPr>
              <a:t>Canvas modellen (v x)</a:t>
            </a:r>
            <a:endParaRPr lang="da-DK" sz="1600" dirty="0">
              <a:solidFill>
                <a:srgbClr val="FF0000"/>
              </a:solidFill>
              <a:latin typeface="+mj-lt"/>
            </a:endParaRPr>
          </a:p>
          <a:p>
            <a:pPr fontAlgn="t"/>
            <a:r>
              <a:rPr lang="da-DK" sz="1600" dirty="0" smtClean="0">
                <a:solidFill>
                  <a:srgbClr val="FF0000"/>
                </a:solidFill>
                <a:latin typeface="+mj-lt"/>
              </a:rPr>
              <a:t>TMK modellen</a:t>
            </a:r>
          </a:p>
          <a:p>
            <a:pPr fontAlgn="t"/>
            <a:r>
              <a:rPr lang="da-DK" sz="1600" dirty="0" smtClean="0">
                <a:latin typeface="+mj-lt"/>
              </a:rPr>
              <a:t>PEST modellen</a:t>
            </a:r>
          </a:p>
          <a:p>
            <a:pPr fontAlgn="t"/>
            <a:r>
              <a:rPr lang="da-DK" sz="1600" dirty="0" smtClean="0">
                <a:latin typeface="+mj-lt"/>
              </a:rPr>
              <a:t>SWOT modellen</a:t>
            </a:r>
            <a:endParaRPr lang="da-DK" sz="1600" dirty="0">
              <a:latin typeface="+mj-lt"/>
            </a:endParaRPr>
          </a:p>
          <a:p>
            <a:pPr fontAlgn="t"/>
            <a:r>
              <a:rPr lang="da-DK" sz="1600" dirty="0">
                <a:latin typeface="+mj-lt"/>
              </a:rPr>
              <a:t>Gruppeopgave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2158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195736" y="404664"/>
            <a:ext cx="6591676" cy="59046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a-DK" sz="2400" dirty="0" smtClean="0"/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endParaRPr lang="da-DK" sz="2400" dirty="0" smtClean="0"/>
          </a:p>
          <a:p>
            <a:pPr marL="0" indent="0">
              <a:buNone/>
            </a:pPr>
            <a:endParaRPr lang="da-DK" sz="2400" dirty="0" smtClean="0"/>
          </a:p>
          <a:p>
            <a:pPr marL="0" indent="0">
              <a:buNone/>
            </a:pPr>
            <a:r>
              <a:rPr lang="da-DK" sz="2400" dirty="0" smtClean="0"/>
              <a:t>Kan der findes svagheder i Canvas modellen?</a:t>
            </a:r>
          </a:p>
          <a:p>
            <a:pPr marL="0" indent="0">
              <a:buNone/>
            </a:pPr>
            <a:r>
              <a:rPr lang="da-DK" sz="2400" dirty="0" smtClean="0"/>
              <a:t>Kommunikation lever en lidt anonym rolle.</a:t>
            </a:r>
          </a:p>
          <a:p>
            <a:pPr marL="0" indent="0">
              <a:buNone/>
            </a:pPr>
            <a:r>
              <a:rPr lang="da-DK" sz="2400" dirty="0" smtClean="0"/>
              <a:t>Kommentér TMK-modellen</a:t>
            </a:r>
            <a:endParaRPr lang="da-DK" sz="24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5A1F4-E9E6-4523-B635-4F3716714545}" type="datetime2">
              <a:rPr lang="da-DK" smtClean="0"/>
              <a:t>23. oktober 2018</a:t>
            </a:fld>
            <a:endParaRPr lang="en-US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ikek 6  Markedskommunikation, Teorier og modeller</a:t>
            </a:r>
            <a:endParaRPr lang="en-US"/>
          </a:p>
        </p:txBody>
      </p:sp>
      <p:sp>
        <p:nvSpPr>
          <p:cNvPr id="7" name="Tekstboks 11"/>
          <p:cNvSpPr txBox="1"/>
          <p:nvPr/>
        </p:nvSpPr>
        <p:spPr>
          <a:xfrm>
            <a:off x="0" y="620688"/>
            <a:ext cx="226774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da-DK" sz="1600" dirty="0" smtClean="0">
                <a:latin typeface="+mj-lt"/>
              </a:rPr>
              <a:t>Opsamling fra modul 5</a:t>
            </a:r>
          </a:p>
          <a:p>
            <a:pPr fontAlgn="t"/>
            <a:r>
              <a:rPr lang="da-DK" sz="1600" dirty="0" smtClean="0">
                <a:latin typeface="+mj-lt"/>
              </a:rPr>
              <a:t>Massekommunikation</a:t>
            </a:r>
          </a:p>
          <a:p>
            <a:pPr fontAlgn="t"/>
            <a:r>
              <a:rPr lang="da-DK" sz="1600" dirty="0" smtClean="0">
                <a:latin typeface="+mj-lt"/>
              </a:rPr>
              <a:t>SMP modellen</a:t>
            </a:r>
          </a:p>
          <a:p>
            <a:pPr fontAlgn="t"/>
            <a:r>
              <a:rPr lang="da-DK" sz="1600" dirty="0" smtClean="0">
                <a:latin typeface="+mj-lt"/>
              </a:rPr>
              <a:t>BTB/BTC</a:t>
            </a:r>
          </a:p>
          <a:p>
            <a:pPr fontAlgn="t"/>
            <a:r>
              <a:rPr lang="da-DK" sz="1600" dirty="0" smtClean="0">
                <a:latin typeface="+mj-lt"/>
              </a:rPr>
              <a:t>Livsstilsegmentering</a:t>
            </a:r>
          </a:p>
          <a:p>
            <a:pPr fontAlgn="t"/>
            <a:r>
              <a:rPr lang="da-DK" sz="1600" dirty="0" smtClean="0">
                <a:latin typeface="+mj-lt"/>
              </a:rPr>
              <a:t>Markedsstrategi</a:t>
            </a:r>
          </a:p>
          <a:p>
            <a:pPr fontAlgn="t"/>
            <a:r>
              <a:rPr lang="da-DK" sz="1600" dirty="0" smtClean="0">
                <a:latin typeface="+mj-lt"/>
              </a:rPr>
              <a:t>Positioneringsstrategi</a:t>
            </a:r>
          </a:p>
          <a:p>
            <a:pPr fontAlgn="t"/>
            <a:r>
              <a:rPr lang="da-DK" sz="1600" dirty="0" smtClean="0">
                <a:latin typeface="+mj-lt"/>
              </a:rPr>
              <a:t>Positioneringskort</a:t>
            </a:r>
          </a:p>
          <a:p>
            <a:pPr fontAlgn="t"/>
            <a:r>
              <a:rPr lang="da-DK" sz="1600" dirty="0" smtClean="0">
                <a:latin typeface="+mj-lt"/>
              </a:rPr>
              <a:t>Livsfaser</a:t>
            </a:r>
          </a:p>
          <a:p>
            <a:pPr fontAlgn="t"/>
            <a:r>
              <a:rPr lang="da-DK" sz="1600" dirty="0" smtClean="0">
                <a:latin typeface="+mj-lt"/>
              </a:rPr>
              <a:t>Den </a:t>
            </a:r>
            <a:r>
              <a:rPr lang="da-DK" sz="1600" dirty="0" err="1" smtClean="0">
                <a:latin typeface="+mj-lt"/>
              </a:rPr>
              <a:t>situide</a:t>
            </a:r>
            <a:r>
              <a:rPr lang="da-DK" sz="1600" dirty="0" smtClean="0">
                <a:latin typeface="+mj-lt"/>
              </a:rPr>
              <a:t> forbruger</a:t>
            </a:r>
          </a:p>
          <a:p>
            <a:pPr fontAlgn="t"/>
            <a:r>
              <a:rPr lang="da-DK" sz="1600" dirty="0" smtClean="0">
                <a:latin typeface="+mj-lt"/>
              </a:rPr>
              <a:t>Det udfoldede marketing-mix</a:t>
            </a:r>
          </a:p>
          <a:p>
            <a:pPr fontAlgn="t"/>
            <a:r>
              <a:rPr lang="da-DK" sz="1600" dirty="0" smtClean="0">
                <a:latin typeface="+mj-lt"/>
              </a:rPr>
              <a:t>Kommunikations-modeller</a:t>
            </a:r>
          </a:p>
          <a:p>
            <a:pPr fontAlgn="t"/>
            <a:r>
              <a:rPr lang="da-DK" sz="1600" dirty="0">
                <a:latin typeface="+mj-lt"/>
              </a:rPr>
              <a:t>SMP modellen </a:t>
            </a:r>
            <a:r>
              <a:rPr lang="da-DK" sz="1600" dirty="0" smtClean="0">
                <a:latin typeface="+mj-lt"/>
              </a:rPr>
              <a:t>(v </a:t>
            </a:r>
            <a:r>
              <a:rPr lang="da-DK" sz="1600" dirty="0">
                <a:latin typeface="+mj-lt"/>
              </a:rPr>
              <a:t>2</a:t>
            </a:r>
            <a:r>
              <a:rPr lang="da-DK" sz="1600" dirty="0" smtClean="0">
                <a:latin typeface="+mj-lt"/>
              </a:rPr>
              <a:t>)</a:t>
            </a:r>
            <a:endParaRPr lang="da-DK" sz="1600" dirty="0">
              <a:latin typeface="+mj-lt"/>
            </a:endParaRPr>
          </a:p>
          <a:p>
            <a:pPr fontAlgn="t"/>
            <a:r>
              <a:rPr lang="da-DK" sz="1600" dirty="0">
                <a:latin typeface="+mj-lt"/>
              </a:rPr>
              <a:t>De 4 </a:t>
            </a:r>
            <a:r>
              <a:rPr lang="da-DK" sz="1600" dirty="0" smtClean="0">
                <a:latin typeface="+mj-lt"/>
              </a:rPr>
              <a:t>C’ere</a:t>
            </a:r>
          </a:p>
          <a:p>
            <a:pPr fontAlgn="t"/>
            <a:r>
              <a:rPr lang="da-DK" sz="1600" dirty="0" smtClean="0">
                <a:latin typeface="+mj-lt"/>
              </a:rPr>
              <a:t>Canvas modellen (v x)</a:t>
            </a:r>
            <a:endParaRPr lang="da-DK" sz="1600" dirty="0">
              <a:latin typeface="+mj-lt"/>
            </a:endParaRPr>
          </a:p>
          <a:p>
            <a:pPr fontAlgn="t"/>
            <a:r>
              <a:rPr lang="da-DK" sz="1600" dirty="0" smtClean="0">
                <a:latin typeface="+mj-lt"/>
              </a:rPr>
              <a:t>TMK modellen</a:t>
            </a:r>
          </a:p>
          <a:p>
            <a:pPr fontAlgn="t"/>
            <a:r>
              <a:rPr lang="da-DK" sz="1600" dirty="0" smtClean="0">
                <a:solidFill>
                  <a:srgbClr val="FF0000"/>
                </a:solidFill>
                <a:latin typeface="+mj-lt"/>
              </a:rPr>
              <a:t>PEST modellen</a:t>
            </a:r>
          </a:p>
          <a:p>
            <a:pPr fontAlgn="t"/>
            <a:r>
              <a:rPr lang="da-DK" sz="1600" dirty="0" smtClean="0">
                <a:latin typeface="+mj-lt"/>
              </a:rPr>
              <a:t>SWOT modellen</a:t>
            </a:r>
            <a:endParaRPr lang="da-DK" sz="1600" dirty="0">
              <a:latin typeface="+mj-lt"/>
            </a:endParaRPr>
          </a:p>
          <a:p>
            <a:pPr fontAlgn="t"/>
            <a:r>
              <a:rPr lang="da-DK" sz="1600" dirty="0">
                <a:latin typeface="+mj-lt"/>
              </a:rPr>
              <a:t>Gruppeopgave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2324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195736" y="404664"/>
            <a:ext cx="6591676" cy="59046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a-DK" sz="2400" dirty="0" smtClean="0"/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endParaRPr lang="da-DK" sz="2400" dirty="0" smtClean="0"/>
          </a:p>
          <a:p>
            <a:pPr marL="0" indent="0">
              <a:buNone/>
            </a:pPr>
            <a:endParaRPr lang="da-DK" sz="2400" dirty="0" smtClean="0"/>
          </a:p>
          <a:p>
            <a:pPr marL="0" indent="0">
              <a:buNone/>
            </a:pPr>
            <a:r>
              <a:rPr lang="da-DK" sz="2400" dirty="0" smtClean="0"/>
              <a:t>Skitsér en SWOT analyse for jeres virksomhed på det </a:t>
            </a:r>
            <a:r>
              <a:rPr lang="da-DK" sz="2400" smtClean="0"/>
              <a:t>danske marked.</a:t>
            </a:r>
            <a:endParaRPr lang="da-DK" sz="24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5A1F4-E9E6-4523-B635-4F3716714545}" type="datetime2">
              <a:rPr lang="da-DK" smtClean="0"/>
              <a:t>23. oktober 2018</a:t>
            </a:fld>
            <a:endParaRPr lang="en-US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ikek 6  Markedskommunikation, Teorier og modeller</a:t>
            </a:r>
            <a:endParaRPr lang="en-US"/>
          </a:p>
        </p:txBody>
      </p:sp>
      <p:sp>
        <p:nvSpPr>
          <p:cNvPr id="7" name="Tekstboks 11"/>
          <p:cNvSpPr txBox="1"/>
          <p:nvPr/>
        </p:nvSpPr>
        <p:spPr>
          <a:xfrm>
            <a:off x="0" y="620688"/>
            <a:ext cx="226774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da-DK" sz="1600" dirty="0" smtClean="0">
                <a:latin typeface="+mj-lt"/>
              </a:rPr>
              <a:t>Opsamling fra modul 5</a:t>
            </a:r>
          </a:p>
          <a:p>
            <a:pPr fontAlgn="t"/>
            <a:r>
              <a:rPr lang="da-DK" sz="1600" dirty="0" smtClean="0">
                <a:latin typeface="+mj-lt"/>
              </a:rPr>
              <a:t>Massekommunikation</a:t>
            </a:r>
          </a:p>
          <a:p>
            <a:pPr fontAlgn="t"/>
            <a:r>
              <a:rPr lang="da-DK" sz="1600" dirty="0" smtClean="0">
                <a:latin typeface="+mj-lt"/>
              </a:rPr>
              <a:t>SMP modellen</a:t>
            </a:r>
          </a:p>
          <a:p>
            <a:pPr fontAlgn="t"/>
            <a:r>
              <a:rPr lang="da-DK" sz="1600" dirty="0" smtClean="0">
                <a:latin typeface="+mj-lt"/>
              </a:rPr>
              <a:t>BTB/BTC</a:t>
            </a:r>
          </a:p>
          <a:p>
            <a:pPr fontAlgn="t"/>
            <a:r>
              <a:rPr lang="da-DK" sz="1600" dirty="0" smtClean="0">
                <a:latin typeface="+mj-lt"/>
              </a:rPr>
              <a:t>Livsstilsegmentering</a:t>
            </a:r>
          </a:p>
          <a:p>
            <a:pPr fontAlgn="t"/>
            <a:r>
              <a:rPr lang="da-DK" sz="1600" dirty="0" smtClean="0">
                <a:latin typeface="+mj-lt"/>
              </a:rPr>
              <a:t>Markedsstrategi</a:t>
            </a:r>
          </a:p>
          <a:p>
            <a:pPr fontAlgn="t"/>
            <a:r>
              <a:rPr lang="da-DK" sz="1600" dirty="0" smtClean="0">
                <a:latin typeface="+mj-lt"/>
              </a:rPr>
              <a:t>Positioneringsstrategi</a:t>
            </a:r>
          </a:p>
          <a:p>
            <a:pPr fontAlgn="t"/>
            <a:r>
              <a:rPr lang="da-DK" sz="1600" dirty="0" smtClean="0">
                <a:latin typeface="+mj-lt"/>
              </a:rPr>
              <a:t>Positioneringskort</a:t>
            </a:r>
          </a:p>
          <a:p>
            <a:pPr fontAlgn="t"/>
            <a:r>
              <a:rPr lang="da-DK" sz="1600" dirty="0" smtClean="0">
                <a:latin typeface="+mj-lt"/>
              </a:rPr>
              <a:t>Livsfaser</a:t>
            </a:r>
          </a:p>
          <a:p>
            <a:pPr fontAlgn="t"/>
            <a:r>
              <a:rPr lang="da-DK" sz="1600" dirty="0" smtClean="0">
                <a:latin typeface="+mj-lt"/>
              </a:rPr>
              <a:t>Den </a:t>
            </a:r>
            <a:r>
              <a:rPr lang="da-DK" sz="1600" dirty="0" err="1" smtClean="0">
                <a:latin typeface="+mj-lt"/>
              </a:rPr>
              <a:t>situide</a:t>
            </a:r>
            <a:r>
              <a:rPr lang="da-DK" sz="1600" dirty="0" smtClean="0">
                <a:latin typeface="+mj-lt"/>
              </a:rPr>
              <a:t> forbruger</a:t>
            </a:r>
          </a:p>
          <a:p>
            <a:pPr fontAlgn="t"/>
            <a:r>
              <a:rPr lang="da-DK" sz="1600" dirty="0" smtClean="0">
                <a:latin typeface="+mj-lt"/>
              </a:rPr>
              <a:t>Det udfoldede marketing-mix</a:t>
            </a:r>
          </a:p>
          <a:p>
            <a:pPr fontAlgn="t"/>
            <a:r>
              <a:rPr lang="da-DK" sz="1600" dirty="0" smtClean="0">
                <a:latin typeface="+mj-lt"/>
              </a:rPr>
              <a:t>Kommunikations-modeller</a:t>
            </a:r>
          </a:p>
          <a:p>
            <a:pPr fontAlgn="t"/>
            <a:r>
              <a:rPr lang="da-DK" sz="1600" dirty="0">
                <a:latin typeface="+mj-lt"/>
              </a:rPr>
              <a:t>SMP modellen </a:t>
            </a:r>
            <a:r>
              <a:rPr lang="da-DK" sz="1600" dirty="0" smtClean="0">
                <a:latin typeface="+mj-lt"/>
              </a:rPr>
              <a:t>(v </a:t>
            </a:r>
            <a:r>
              <a:rPr lang="da-DK" sz="1600" dirty="0">
                <a:latin typeface="+mj-lt"/>
              </a:rPr>
              <a:t>2</a:t>
            </a:r>
            <a:r>
              <a:rPr lang="da-DK" sz="1600" dirty="0" smtClean="0">
                <a:latin typeface="+mj-lt"/>
              </a:rPr>
              <a:t>)</a:t>
            </a:r>
            <a:endParaRPr lang="da-DK" sz="1600" dirty="0">
              <a:latin typeface="+mj-lt"/>
            </a:endParaRPr>
          </a:p>
          <a:p>
            <a:pPr fontAlgn="t"/>
            <a:r>
              <a:rPr lang="da-DK" sz="1600" dirty="0">
                <a:latin typeface="+mj-lt"/>
              </a:rPr>
              <a:t>De 4 </a:t>
            </a:r>
            <a:r>
              <a:rPr lang="da-DK" sz="1600" dirty="0" smtClean="0">
                <a:latin typeface="+mj-lt"/>
              </a:rPr>
              <a:t>C’ere</a:t>
            </a:r>
          </a:p>
          <a:p>
            <a:pPr fontAlgn="t"/>
            <a:r>
              <a:rPr lang="da-DK" sz="1600" dirty="0" smtClean="0">
                <a:latin typeface="+mj-lt"/>
              </a:rPr>
              <a:t>Canvas modellen (v x)</a:t>
            </a:r>
            <a:endParaRPr lang="da-DK" sz="1600" dirty="0">
              <a:latin typeface="+mj-lt"/>
            </a:endParaRPr>
          </a:p>
          <a:p>
            <a:pPr fontAlgn="t"/>
            <a:r>
              <a:rPr lang="da-DK" sz="1600" dirty="0" smtClean="0">
                <a:latin typeface="+mj-lt"/>
              </a:rPr>
              <a:t>TMK modellen</a:t>
            </a:r>
          </a:p>
          <a:p>
            <a:pPr fontAlgn="t"/>
            <a:r>
              <a:rPr lang="da-DK" sz="1600" dirty="0" smtClean="0">
                <a:latin typeface="+mj-lt"/>
              </a:rPr>
              <a:t>PEST modellen</a:t>
            </a:r>
          </a:p>
          <a:p>
            <a:pPr fontAlgn="t"/>
            <a:r>
              <a:rPr lang="da-DK" sz="1600" dirty="0" smtClean="0">
                <a:solidFill>
                  <a:srgbClr val="FF0000"/>
                </a:solidFill>
                <a:latin typeface="+mj-lt"/>
              </a:rPr>
              <a:t>SWOT modellen</a:t>
            </a:r>
            <a:endParaRPr lang="da-DK" sz="1600" dirty="0">
              <a:solidFill>
                <a:srgbClr val="FF0000"/>
              </a:solidFill>
              <a:latin typeface="+mj-lt"/>
            </a:endParaRPr>
          </a:p>
          <a:p>
            <a:pPr fontAlgn="t"/>
            <a:r>
              <a:rPr lang="da-DK" sz="1600" dirty="0">
                <a:latin typeface="+mj-lt"/>
              </a:rPr>
              <a:t>Gruppeopgave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8924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195736" y="692696"/>
            <a:ext cx="6591676" cy="5904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400" dirty="0" smtClean="0"/>
              <a:t>Gruppeopgave</a:t>
            </a:r>
          </a:p>
          <a:p>
            <a:pPr marL="0" indent="0">
              <a:buNone/>
            </a:pPr>
            <a:endParaRPr lang="da-DK" sz="2400" dirty="0" smtClean="0"/>
          </a:p>
          <a:p>
            <a:pPr marL="0" indent="0">
              <a:buNone/>
            </a:pPr>
            <a:r>
              <a:rPr lang="da-DK" sz="2400" dirty="0"/>
              <a:t>Gennemfør en SMP. </a:t>
            </a:r>
          </a:p>
          <a:p>
            <a:pPr marL="0" indent="0">
              <a:buNone/>
            </a:pPr>
            <a:r>
              <a:rPr lang="da-DK" sz="2400" dirty="0" smtClean="0"/>
              <a:t>Hvordan er jeres virksomheds målgruppe sammensat? </a:t>
            </a:r>
          </a:p>
          <a:p>
            <a:pPr marL="0" indent="0">
              <a:buNone/>
            </a:pPr>
            <a:r>
              <a:rPr lang="da-DK" sz="2400" dirty="0" smtClean="0"/>
              <a:t>Forventes det, at denne sammensætning vil ændres pga. forskydning i livsfaser? </a:t>
            </a:r>
          </a:p>
          <a:p>
            <a:pPr marL="0" indent="0">
              <a:buNone/>
            </a:pPr>
            <a:r>
              <a:rPr lang="da-DK" sz="2400" dirty="0" smtClean="0"/>
              <a:t>Hvilken betydning kunne det have for jeres promotionmiks?</a:t>
            </a:r>
          </a:p>
          <a:p>
            <a:pPr marL="0" indent="0">
              <a:buNone/>
            </a:pPr>
            <a:endParaRPr lang="da-DK" sz="2400" dirty="0" smtClean="0"/>
          </a:p>
          <a:p>
            <a:pPr marL="0" indent="0">
              <a:buNone/>
            </a:pPr>
            <a:r>
              <a:rPr lang="da-DK" sz="2400" dirty="0" smtClean="0"/>
              <a:t>Argumentér </a:t>
            </a:r>
            <a:r>
              <a:rPr lang="da-DK" sz="2400" dirty="0"/>
              <a:t>for den digitale indfødtes styrker og svagheder på arbejdsmarkedet</a:t>
            </a:r>
          </a:p>
          <a:p>
            <a:pPr marL="0" indent="0">
              <a:buNone/>
            </a:pPr>
            <a:endParaRPr lang="da-DK" sz="2400" dirty="0" smtClean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E7DA4-510E-4A9D-B91C-C34A3B5F144C}" type="datetime2">
              <a:rPr lang="da-DK" smtClean="0"/>
              <a:t>23. oktober 2018</a:t>
            </a:fld>
            <a:endParaRPr lang="en-US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ikek 6  Markedskommunikation, Teorier og modeller</a:t>
            </a:r>
            <a:endParaRPr lang="en-US"/>
          </a:p>
        </p:txBody>
      </p:sp>
      <p:sp>
        <p:nvSpPr>
          <p:cNvPr id="7" name="Tekstboks 11"/>
          <p:cNvSpPr txBox="1"/>
          <p:nvPr/>
        </p:nvSpPr>
        <p:spPr>
          <a:xfrm>
            <a:off x="0" y="620688"/>
            <a:ext cx="226774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da-DK" sz="1600" dirty="0" smtClean="0">
                <a:latin typeface="+mj-lt"/>
              </a:rPr>
              <a:t>Opsamling fra modul 5</a:t>
            </a:r>
          </a:p>
          <a:p>
            <a:pPr fontAlgn="t"/>
            <a:r>
              <a:rPr lang="da-DK" sz="1600" dirty="0" smtClean="0">
                <a:latin typeface="+mj-lt"/>
              </a:rPr>
              <a:t>Massekommunikation</a:t>
            </a:r>
          </a:p>
          <a:p>
            <a:pPr fontAlgn="t"/>
            <a:r>
              <a:rPr lang="da-DK" sz="1600" dirty="0" smtClean="0">
                <a:latin typeface="+mj-lt"/>
              </a:rPr>
              <a:t>SMP modellen</a:t>
            </a:r>
          </a:p>
          <a:p>
            <a:pPr fontAlgn="t"/>
            <a:r>
              <a:rPr lang="da-DK" sz="1600" dirty="0" smtClean="0">
                <a:latin typeface="+mj-lt"/>
              </a:rPr>
              <a:t>BTB/BTC</a:t>
            </a:r>
          </a:p>
          <a:p>
            <a:pPr fontAlgn="t"/>
            <a:r>
              <a:rPr lang="da-DK" sz="1600" dirty="0" smtClean="0">
                <a:latin typeface="+mj-lt"/>
              </a:rPr>
              <a:t>Livsstilsegmentering</a:t>
            </a:r>
          </a:p>
          <a:p>
            <a:pPr fontAlgn="t"/>
            <a:r>
              <a:rPr lang="da-DK" sz="1600" dirty="0" smtClean="0">
                <a:latin typeface="+mj-lt"/>
              </a:rPr>
              <a:t>Markedsstrategi</a:t>
            </a:r>
          </a:p>
          <a:p>
            <a:pPr fontAlgn="t"/>
            <a:r>
              <a:rPr lang="da-DK" sz="1600" dirty="0" smtClean="0">
                <a:latin typeface="+mj-lt"/>
              </a:rPr>
              <a:t>Positioneringsstrategi</a:t>
            </a:r>
          </a:p>
          <a:p>
            <a:pPr fontAlgn="t"/>
            <a:r>
              <a:rPr lang="da-DK" sz="1600" dirty="0" smtClean="0">
                <a:latin typeface="+mj-lt"/>
              </a:rPr>
              <a:t>Positioneringskort</a:t>
            </a:r>
          </a:p>
          <a:p>
            <a:pPr fontAlgn="t"/>
            <a:r>
              <a:rPr lang="da-DK" sz="1600" dirty="0" smtClean="0">
                <a:latin typeface="+mj-lt"/>
              </a:rPr>
              <a:t>Livsfaser</a:t>
            </a:r>
          </a:p>
          <a:p>
            <a:pPr fontAlgn="t"/>
            <a:r>
              <a:rPr lang="da-DK" sz="1600" dirty="0" smtClean="0">
                <a:latin typeface="+mj-lt"/>
              </a:rPr>
              <a:t>Den </a:t>
            </a:r>
            <a:r>
              <a:rPr lang="da-DK" sz="1600" dirty="0" err="1" smtClean="0">
                <a:latin typeface="+mj-lt"/>
              </a:rPr>
              <a:t>situide</a:t>
            </a:r>
            <a:r>
              <a:rPr lang="da-DK" sz="1600" dirty="0" smtClean="0">
                <a:latin typeface="+mj-lt"/>
              </a:rPr>
              <a:t> forbruger</a:t>
            </a:r>
          </a:p>
          <a:p>
            <a:pPr fontAlgn="t"/>
            <a:r>
              <a:rPr lang="da-DK" sz="1600" dirty="0" smtClean="0">
                <a:latin typeface="+mj-lt"/>
              </a:rPr>
              <a:t>Det udfoldede marketing-mix</a:t>
            </a:r>
          </a:p>
          <a:p>
            <a:pPr fontAlgn="t"/>
            <a:r>
              <a:rPr lang="da-DK" sz="1600" dirty="0" smtClean="0">
                <a:latin typeface="+mj-lt"/>
              </a:rPr>
              <a:t>Kommunikations-modeller</a:t>
            </a:r>
          </a:p>
          <a:p>
            <a:pPr fontAlgn="t"/>
            <a:r>
              <a:rPr lang="da-DK" sz="1600" dirty="0">
                <a:latin typeface="+mj-lt"/>
              </a:rPr>
              <a:t>SMP modellen </a:t>
            </a:r>
            <a:r>
              <a:rPr lang="da-DK" sz="1600" dirty="0" smtClean="0">
                <a:latin typeface="+mj-lt"/>
              </a:rPr>
              <a:t>(v </a:t>
            </a:r>
            <a:r>
              <a:rPr lang="da-DK" sz="1600" dirty="0">
                <a:latin typeface="+mj-lt"/>
              </a:rPr>
              <a:t>2</a:t>
            </a:r>
            <a:r>
              <a:rPr lang="da-DK" sz="1600" dirty="0" smtClean="0">
                <a:latin typeface="+mj-lt"/>
              </a:rPr>
              <a:t>)</a:t>
            </a:r>
            <a:endParaRPr lang="da-DK" sz="1600" dirty="0">
              <a:latin typeface="+mj-lt"/>
            </a:endParaRPr>
          </a:p>
          <a:p>
            <a:pPr fontAlgn="t"/>
            <a:r>
              <a:rPr lang="da-DK" sz="1600" dirty="0">
                <a:latin typeface="+mj-lt"/>
              </a:rPr>
              <a:t>De 4 </a:t>
            </a:r>
            <a:r>
              <a:rPr lang="da-DK" sz="1600" dirty="0" smtClean="0">
                <a:latin typeface="+mj-lt"/>
              </a:rPr>
              <a:t>C’ere</a:t>
            </a:r>
          </a:p>
          <a:p>
            <a:pPr fontAlgn="t"/>
            <a:r>
              <a:rPr lang="da-DK" sz="1600" dirty="0" smtClean="0">
                <a:latin typeface="+mj-lt"/>
              </a:rPr>
              <a:t>Canvas modellen (v x)</a:t>
            </a:r>
            <a:endParaRPr lang="da-DK" sz="1600" dirty="0">
              <a:latin typeface="+mj-lt"/>
            </a:endParaRPr>
          </a:p>
          <a:p>
            <a:pPr fontAlgn="t"/>
            <a:r>
              <a:rPr lang="da-DK" sz="1600" dirty="0" smtClean="0">
                <a:latin typeface="+mj-lt"/>
              </a:rPr>
              <a:t>TMK modellen</a:t>
            </a:r>
          </a:p>
          <a:p>
            <a:pPr fontAlgn="t"/>
            <a:r>
              <a:rPr lang="da-DK" sz="1600" dirty="0" smtClean="0">
                <a:latin typeface="+mj-lt"/>
              </a:rPr>
              <a:t>PEST modellen</a:t>
            </a:r>
          </a:p>
          <a:p>
            <a:pPr fontAlgn="t"/>
            <a:r>
              <a:rPr lang="da-DK" sz="1600" dirty="0" smtClean="0">
                <a:latin typeface="+mj-lt"/>
              </a:rPr>
              <a:t>SWOT modellen</a:t>
            </a:r>
            <a:endParaRPr lang="da-DK" sz="1600" dirty="0">
              <a:latin typeface="+mj-lt"/>
            </a:endParaRPr>
          </a:p>
          <a:p>
            <a:pPr fontAlgn="t"/>
            <a:r>
              <a:rPr lang="da-DK" sz="1600" dirty="0">
                <a:latin typeface="+mj-lt"/>
              </a:rPr>
              <a:t>Gruppeopgave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3038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195736" y="404664"/>
            <a:ext cx="6591676" cy="59046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>
              <a:latin typeface="+mj-lt"/>
            </a:endParaRP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16BB1-A500-447E-94A6-9BF402D913C9}" type="datetime2">
              <a:rPr lang="da-DK" smtClean="0"/>
              <a:t>23. oktober 2018</a:t>
            </a:fld>
            <a:endParaRPr lang="en-US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ikek 6  Markedskommunikation, Teorier og modeller</a:t>
            </a:r>
            <a:endParaRPr lang="en-US"/>
          </a:p>
        </p:txBody>
      </p:sp>
      <p:sp>
        <p:nvSpPr>
          <p:cNvPr id="7" name="Tekstboks 6"/>
          <p:cNvSpPr txBox="1"/>
          <p:nvPr/>
        </p:nvSpPr>
        <p:spPr>
          <a:xfrm>
            <a:off x="0" y="1268760"/>
            <a:ext cx="205172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da-DK" sz="1600" dirty="0" smtClean="0">
                <a:latin typeface="+mj-lt"/>
              </a:rPr>
              <a:t>Opsamling fra modul 5</a:t>
            </a:r>
          </a:p>
          <a:p>
            <a:pPr fontAlgn="t"/>
            <a:r>
              <a:rPr lang="da-DK" sz="1600" dirty="0" smtClean="0">
                <a:latin typeface="+mj-lt"/>
              </a:rPr>
              <a:t>Massekommunikation</a:t>
            </a:r>
          </a:p>
          <a:p>
            <a:pPr fontAlgn="t"/>
            <a:r>
              <a:rPr lang="da-DK" sz="1600" dirty="0" smtClean="0">
                <a:latin typeface="+mj-lt"/>
              </a:rPr>
              <a:t>Grundelementer</a:t>
            </a:r>
          </a:p>
          <a:p>
            <a:pPr fontAlgn="t"/>
            <a:r>
              <a:rPr lang="da-DK" sz="1600" dirty="0" smtClean="0">
                <a:latin typeface="+mj-lt"/>
              </a:rPr>
              <a:t>BTB/BTC</a:t>
            </a:r>
          </a:p>
          <a:p>
            <a:pPr fontAlgn="t"/>
            <a:r>
              <a:rPr lang="da-DK" sz="1600" dirty="0" smtClean="0">
                <a:latin typeface="+mj-lt"/>
              </a:rPr>
              <a:t>Livsstilsegmentering</a:t>
            </a:r>
          </a:p>
          <a:p>
            <a:pPr fontAlgn="t"/>
            <a:r>
              <a:rPr lang="da-DK" sz="1600" dirty="0" smtClean="0">
                <a:solidFill>
                  <a:srgbClr val="FF0000"/>
                </a:solidFill>
                <a:latin typeface="+mj-lt"/>
              </a:rPr>
              <a:t>Målgruppevalg</a:t>
            </a:r>
          </a:p>
          <a:p>
            <a:pPr fontAlgn="t"/>
            <a:r>
              <a:rPr lang="da-DK" sz="1600" dirty="0" err="1" smtClean="0">
                <a:solidFill>
                  <a:srgbClr val="FF0000"/>
                </a:solidFill>
                <a:latin typeface="+mj-lt"/>
              </a:rPr>
              <a:t>Positioneringstrategi</a:t>
            </a:r>
            <a:endParaRPr lang="da-DK" sz="1600" dirty="0" smtClean="0">
              <a:solidFill>
                <a:srgbClr val="FF0000"/>
              </a:solidFill>
              <a:latin typeface="+mj-lt"/>
            </a:endParaRPr>
          </a:p>
          <a:p>
            <a:pPr fontAlgn="t"/>
            <a:r>
              <a:rPr lang="da-DK" sz="1600" dirty="0" smtClean="0">
                <a:solidFill>
                  <a:srgbClr val="FF0000"/>
                </a:solidFill>
                <a:latin typeface="+mj-lt"/>
              </a:rPr>
              <a:t>Livsfaser</a:t>
            </a:r>
          </a:p>
          <a:p>
            <a:pPr fontAlgn="t"/>
            <a:r>
              <a:rPr lang="da-DK" sz="1600" dirty="0" smtClean="0">
                <a:solidFill>
                  <a:srgbClr val="FF0000"/>
                </a:solidFill>
                <a:latin typeface="+mj-lt"/>
              </a:rPr>
              <a:t>Den </a:t>
            </a:r>
            <a:r>
              <a:rPr lang="da-DK" sz="1600" dirty="0" err="1" smtClean="0">
                <a:solidFill>
                  <a:srgbClr val="FF0000"/>
                </a:solidFill>
                <a:latin typeface="+mj-lt"/>
              </a:rPr>
              <a:t>situide</a:t>
            </a:r>
            <a:r>
              <a:rPr lang="da-DK" sz="1600" dirty="0" smtClean="0">
                <a:solidFill>
                  <a:srgbClr val="FF0000"/>
                </a:solidFill>
                <a:latin typeface="+mj-lt"/>
              </a:rPr>
              <a:t> forbruger</a:t>
            </a:r>
          </a:p>
          <a:p>
            <a:pPr fontAlgn="t"/>
            <a:r>
              <a:rPr lang="da-DK" sz="1600" dirty="0" smtClean="0">
                <a:latin typeface="+mj-lt"/>
              </a:rPr>
              <a:t>Virksomheden </a:t>
            </a:r>
            <a:r>
              <a:rPr lang="da-DK" sz="1600" dirty="0">
                <a:latin typeface="+mj-lt"/>
              </a:rPr>
              <a:t>i det digitale samfund</a:t>
            </a:r>
            <a:endParaRPr lang="en-US" sz="1600" dirty="0">
              <a:latin typeface="+mj-lt"/>
              <a:cs typeface="Times New Roman"/>
            </a:endParaRPr>
          </a:p>
          <a:p>
            <a:pPr fontAlgn="t"/>
            <a:r>
              <a:rPr lang="da-DK" sz="1600" dirty="0" smtClean="0">
                <a:latin typeface="+mj-lt"/>
              </a:rPr>
              <a:t>Kommunikations-modeller</a:t>
            </a:r>
            <a:endParaRPr lang="da-DK" sz="1600" dirty="0">
              <a:latin typeface="+mj-lt"/>
            </a:endParaRPr>
          </a:p>
          <a:p>
            <a:pPr fontAlgn="t"/>
            <a:r>
              <a:rPr lang="da-DK" sz="1600" dirty="0">
                <a:latin typeface="+mj-lt"/>
              </a:rPr>
              <a:t>De 4 C’ere</a:t>
            </a:r>
          </a:p>
          <a:p>
            <a:pPr fontAlgn="t"/>
            <a:r>
              <a:rPr lang="da-DK" sz="1600" dirty="0">
                <a:latin typeface="+mj-lt"/>
              </a:rPr>
              <a:t>PEST modellen</a:t>
            </a:r>
          </a:p>
          <a:p>
            <a:pPr fontAlgn="t"/>
            <a:r>
              <a:rPr lang="da-DK" sz="1600" dirty="0">
                <a:latin typeface="+mj-lt"/>
              </a:rPr>
              <a:t>De digitale archetyper</a:t>
            </a:r>
          </a:p>
          <a:p>
            <a:pPr fontAlgn="t"/>
            <a:r>
              <a:rPr lang="da-DK" sz="1600" dirty="0">
                <a:latin typeface="+mj-lt"/>
              </a:rPr>
              <a:t>Gruppeopgave</a:t>
            </a:r>
          </a:p>
          <a:p>
            <a:endParaRPr lang="da-DK" dirty="0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8760" y="-34483"/>
            <a:ext cx="12852920" cy="803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878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F03EA-C22B-43BF-96BD-035823A08C19}" type="datetime2">
              <a:rPr lang="da-DK" smtClean="0"/>
              <a:t>23. oktober 2018</a:t>
            </a:fld>
            <a:endParaRPr lang="en-US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ikek 6  Markedskommunikation, Teorier og modeller</a:t>
            </a:r>
            <a:endParaRPr lang="en-US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0DBA5-F823-4B9E-ACF1-522F50B5F2F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Tekstboks 6"/>
          <p:cNvSpPr txBox="1"/>
          <p:nvPr/>
        </p:nvSpPr>
        <p:spPr>
          <a:xfrm>
            <a:off x="2195736" y="714356"/>
            <a:ext cx="644823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2400" dirty="0" smtClean="0">
                <a:latin typeface="+mj-lt"/>
              </a:rPr>
              <a:t>Lindberg, Segmentering, målgruppevalg og positionering</a:t>
            </a:r>
          </a:p>
          <a:p>
            <a:endParaRPr lang="da-DK" sz="2400" dirty="0" smtClean="0">
              <a:latin typeface="+mj-lt"/>
            </a:endParaRPr>
          </a:p>
          <a:p>
            <a:r>
              <a:rPr lang="da-DK" sz="2400" dirty="0" smtClean="0">
                <a:latin typeface="+mj-lt"/>
              </a:rPr>
              <a:t>Er det rigtigt, at bl.a. Coca Cola og Nestlé opfatter deres marked som et globalt massemarked? </a:t>
            </a:r>
            <a:endParaRPr lang="da-DK" sz="24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>
                <a:latin typeface="+mj-lt"/>
              </a:rPr>
              <a:t>Kommentér bl.a.</a:t>
            </a:r>
          </a:p>
          <a:p>
            <a:r>
              <a:rPr lang="da-DK" sz="2400" dirty="0">
                <a:latin typeface="+mj-lt"/>
                <a:hlinkClick r:id="rId2"/>
              </a:rPr>
              <a:t>http://www.coca-cola.dk/</a:t>
            </a:r>
            <a:endParaRPr lang="da-DK" sz="2400" dirty="0">
              <a:latin typeface="+mj-lt"/>
            </a:endParaRPr>
          </a:p>
          <a:p>
            <a:r>
              <a:rPr lang="da-DK" sz="2400" dirty="0">
                <a:latin typeface="+mj-lt"/>
                <a:hlinkClick r:id="rId3"/>
              </a:rPr>
              <a:t>https://</a:t>
            </a:r>
            <a:r>
              <a:rPr lang="da-DK" sz="2400" dirty="0" smtClean="0">
                <a:latin typeface="+mj-lt"/>
                <a:hlinkClick r:id="rId3"/>
              </a:rPr>
              <a:t>www.nestle.dk/aboutus</a:t>
            </a:r>
            <a:r>
              <a:rPr lang="da-DK" sz="2400" dirty="0" smtClean="0">
                <a:latin typeface="+mj-lt"/>
              </a:rPr>
              <a:t> </a:t>
            </a:r>
          </a:p>
          <a:p>
            <a:endParaRPr lang="da-DK" sz="2400" dirty="0" smtClean="0">
              <a:latin typeface="+mj-lt"/>
            </a:endParaRPr>
          </a:p>
          <a:p>
            <a:endParaRPr lang="en-US" sz="2400" dirty="0" smtClean="0">
              <a:latin typeface="+mj-lt"/>
            </a:endParaRPr>
          </a:p>
          <a:p>
            <a:endParaRPr lang="en-US" sz="2400" dirty="0" smtClean="0">
              <a:latin typeface="+mj-lt"/>
            </a:endParaRPr>
          </a:p>
          <a:p>
            <a:endParaRPr lang="en-US" sz="2400" dirty="0" smtClean="0">
              <a:latin typeface="+mj-lt"/>
            </a:endParaRPr>
          </a:p>
        </p:txBody>
      </p:sp>
      <p:sp>
        <p:nvSpPr>
          <p:cNvPr id="8" name="Tekstboks 11"/>
          <p:cNvSpPr txBox="1"/>
          <p:nvPr/>
        </p:nvSpPr>
        <p:spPr>
          <a:xfrm>
            <a:off x="0" y="620688"/>
            <a:ext cx="226774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da-DK" sz="1600" dirty="0" smtClean="0">
                <a:latin typeface="+mj-lt"/>
              </a:rPr>
              <a:t>Opsamling fra modul 5</a:t>
            </a:r>
          </a:p>
          <a:p>
            <a:pPr fontAlgn="t"/>
            <a:r>
              <a:rPr lang="da-DK" sz="1600" dirty="0" smtClean="0">
                <a:solidFill>
                  <a:srgbClr val="FF0000"/>
                </a:solidFill>
                <a:latin typeface="+mj-lt"/>
              </a:rPr>
              <a:t>Massekommunikation</a:t>
            </a:r>
          </a:p>
          <a:p>
            <a:pPr fontAlgn="t"/>
            <a:r>
              <a:rPr lang="da-DK" sz="1600" dirty="0" smtClean="0">
                <a:latin typeface="+mj-lt"/>
              </a:rPr>
              <a:t>SMP modellen</a:t>
            </a:r>
          </a:p>
          <a:p>
            <a:pPr fontAlgn="t"/>
            <a:r>
              <a:rPr lang="da-DK" sz="1600" dirty="0" smtClean="0">
                <a:latin typeface="+mj-lt"/>
              </a:rPr>
              <a:t>BTB/BTC</a:t>
            </a:r>
          </a:p>
          <a:p>
            <a:pPr fontAlgn="t"/>
            <a:r>
              <a:rPr lang="da-DK" sz="1600" dirty="0" smtClean="0">
                <a:latin typeface="+mj-lt"/>
              </a:rPr>
              <a:t>Livsstilsegmentering</a:t>
            </a:r>
          </a:p>
          <a:p>
            <a:pPr fontAlgn="t"/>
            <a:r>
              <a:rPr lang="da-DK" sz="1600" dirty="0" smtClean="0">
                <a:latin typeface="+mj-lt"/>
              </a:rPr>
              <a:t>Markedsstrategi</a:t>
            </a:r>
          </a:p>
          <a:p>
            <a:pPr fontAlgn="t"/>
            <a:r>
              <a:rPr lang="da-DK" sz="1600" dirty="0" smtClean="0">
                <a:latin typeface="+mj-lt"/>
              </a:rPr>
              <a:t>Positioneringsstrategi</a:t>
            </a:r>
          </a:p>
          <a:p>
            <a:pPr fontAlgn="t"/>
            <a:r>
              <a:rPr lang="da-DK" sz="1600" dirty="0" smtClean="0">
                <a:latin typeface="+mj-lt"/>
              </a:rPr>
              <a:t>Positioneringskort</a:t>
            </a:r>
          </a:p>
          <a:p>
            <a:pPr fontAlgn="t"/>
            <a:r>
              <a:rPr lang="da-DK" sz="1600" dirty="0" smtClean="0">
                <a:latin typeface="+mj-lt"/>
              </a:rPr>
              <a:t>Livsfaser</a:t>
            </a:r>
          </a:p>
          <a:p>
            <a:pPr fontAlgn="t"/>
            <a:r>
              <a:rPr lang="da-DK" sz="1600" dirty="0" smtClean="0">
                <a:latin typeface="+mj-lt"/>
              </a:rPr>
              <a:t>Den </a:t>
            </a:r>
            <a:r>
              <a:rPr lang="da-DK" sz="1600" dirty="0" err="1" smtClean="0">
                <a:latin typeface="+mj-lt"/>
              </a:rPr>
              <a:t>situide</a:t>
            </a:r>
            <a:r>
              <a:rPr lang="da-DK" sz="1600" dirty="0" smtClean="0">
                <a:latin typeface="+mj-lt"/>
              </a:rPr>
              <a:t> forbruger</a:t>
            </a:r>
          </a:p>
          <a:p>
            <a:pPr fontAlgn="t"/>
            <a:r>
              <a:rPr lang="da-DK" sz="1600" dirty="0" smtClean="0">
                <a:latin typeface="+mj-lt"/>
              </a:rPr>
              <a:t>Det udfoldede marketing-mix</a:t>
            </a:r>
          </a:p>
          <a:p>
            <a:pPr fontAlgn="t"/>
            <a:r>
              <a:rPr lang="da-DK" sz="1600" dirty="0" smtClean="0">
                <a:latin typeface="+mj-lt"/>
              </a:rPr>
              <a:t>Kommunikations-modeller</a:t>
            </a:r>
          </a:p>
          <a:p>
            <a:pPr fontAlgn="t"/>
            <a:r>
              <a:rPr lang="da-DK" sz="1600" dirty="0">
                <a:latin typeface="+mj-lt"/>
              </a:rPr>
              <a:t>SMP modellen </a:t>
            </a:r>
            <a:r>
              <a:rPr lang="da-DK" sz="1600" dirty="0" smtClean="0">
                <a:latin typeface="+mj-lt"/>
              </a:rPr>
              <a:t>(v </a:t>
            </a:r>
            <a:r>
              <a:rPr lang="da-DK" sz="1600" dirty="0">
                <a:latin typeface="+mj-lt"/>
              </a:rPr>
              <a:t>2</a:t>
            </a:r>
            <a:r>
              <a:rPr lang="da-DK" sz="1600" dirty="0" smtClean="0">
                <a:latin typeface="+mj-lt"/>
              </a:rPr>
              <a:t>)</a:t>
            </a:r>
            <a:endParaRPr lang="da-DK" sz="1600" dirty="0">
              <a:latin typeface="+mj-lt"/>
            </a:endParaRPr>
          </a:p>
          <a:p>
            <a:pPr fontAlgn="t"/>
            <a:r>
              <a:rPr lang="da-DK" sz="1600" dirty="0">
                <a:latin typeface="+mj-lt"/>
              </a:rPr>
              <a:t>De 4 </a:t>
            </a:r>
            <a:r>
              <a:rPr lang="da-DK" sz="1600" dirty="0" smtClean="0">
                <a:latin typeface="+mj-lt"/>
              </a:rPr>
              <a:t>C’ere</a:t>
            </a:r>
          </a:p>
          <a:p>
            <a:pPr fontAlgn="t"/>
            <a:r>
              <a:rPr lang="da-DK" sz="1600" dirty="0" smtClean="0">
                <a:latin typeface="+mj-lt"/>
              </a:rPr>
              <a:t>Canvas modellen (v x)</a:t>
            </a:r>
            <a:endParaRPr lang="da-DK" sz="1600" dirty="0">
              <a:latin typeface="+mj-lt"/>
            </a:endParaRPr>
          </a:p>
          <a:p>
            <a:pPr fontAlgn="t"/>
            <a:r>
              <a:rPr lang="da-DK" sz="1600" dirty="0" smtClean="0">
                <a:latin typeface="+mj-lt"/>
              </a:rPr>
              <a:t>TMK modellen</a:t>
            </a:r>
          </a:p>
          <a:p>
            <a:pPr fontAlgn="t"/>
            <a:r>
              <a:rPr lang="da-DK" sz="1600" dirty="0" smtClean="0">
                <a:latin typeface="+mj-lt"/>
              </a:rPr>
              <a:t>PEST modellen</a:t>
            </a:r>
          </a:p>
          <a:p>
            <a:pPr fontAlgn="t"/>
            <a:r>
              <a:rPr lang="da-DK" sz="1600" dirty="0" smtClean="0">
                <a:latin typeface="+mj-lt"/>
              </a:rPr>
              <a:t>SWOT modellen</a:t>
            </a:r>
            <a:endParaRPr lang="da-DK" sz="1600" dirty="0">
              <a:latin typeface="+mj-lt"/>
            </a:endParaRPr>
          </a:p>
          <a:p>
            <a:pPr fontAlgn="t"/>
            <a:r>
              <a:rPr lang="da-DK" sz="1600" dirty="0">
                <a:latin typeface="+mj-lt"/>
              </a:rPr>
              <a:t>Gruppeopgave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9636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52DF7-ACE8-4532-B379-96FE09B9B15B}" type="datetime2">
              <a:rPr lang="da-DK" smtClean="0"/>
              <a:t>23. oktober 2018</a:t>
            </a:fld>
            <a:endParaRPr lang="en-US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ikek 6  Markedskommunikation, Teorier og modeller</a:t>
            </a:r>
            <a:endParaRPr lang="en-US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0DBA5-F823-4B9E-ACF1-522F50B5F2FA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65104" y="-819472"/>
            <a:ext cx="16002000" cy="962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263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9CFFE-F655-4EF5-9EE4-75AD7A66DE2C}" type="datetime2">
              <a:rPr lang="da-DK" smtClean="0"/>
              <a:t>23. oktober 2018</a:t>
            </a:fld>
            <a:endParaRPr lang="en-US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ikek 6  Markedskommunikation, Teorier og modeller</a:t>
            </a:r>
            <a:endParaRPr lang="en-US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0DBA5-F823-4B9E-ACF1-522F50B5F2FA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7" t="6395" r="26040" b="8060"/>
          <a:stretch/>
        </p:blipFill>
        <p:spPr bwMode="auto">
          <a:xfrm>
            <a:off x="899592" y="0"/>
            <a:ext cx="7498391" cy="7965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465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9A3A-EFEA-4126-80EE-684FDFBF92CE}" type="datetime2">
              <a:rPr lang="da-DK" smtClean="0"/>
              <a:t>23. oktober 2018</a:t>
            </a:fld>
            <a:endParaRPr lang="en-US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ikek 6  Markedskommunikation, Teorier og modeller</a:t>
            </a:r>
            <a:endParaRPr lang="en-US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0DBA5-F823-4B9E-ACF1-522F50B5F2FA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07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48880" y="-934666"/>
            <a:ext cx="16002000" cy="962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95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D1F8C2-1819-4883-8EDC-7296BCCFF875}" type="datetime2">
              <a:rPr lang="da-DK" smtClean="0"/>
              <a:t>23. oktober 2018</a:t>
            </a:fld>
            <a:endParaRPr lang="en-US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 smtClean="0"/>
              <a:t>ikek 6  Markedskommunikation, Teorier og modeller</a:t>
            </a:r>
            <a:endParaRPr lang="en-US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671149-3732-4DE6-B6EF-4D84A20E43B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4098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48880" y="-747464"/>
            <a:ext cx="16002000" cy="962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7C0F45-32D3-4518-89DF-1A201B05B05E}" type="datetime2">
              <a:rPr lang="da-DK" smtClean="0"/>
              <a:t>23. oktober 2018</a:t>
            </a:fld>
            <a:endParaRPr lang="en-US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 smtClean="0"/>
              <a:t>ikek 6  Markedskommunikation, Teorier og modeller</a:t>
            </a:r>
            <a:endParaRPr lang="en-US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671149-3732-4DE6-B6EF-4D84A20E43B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2735" y="-315416"/>
            <a:ext cx="13105456" cy="787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534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3575</TotalTime>
  <Words>1719</Words>
  <Application>Microsoft Office PowerPoint</Application>
  <PresentationFormat>Skærmshow (4:3)</PresentationFormat>
  <Paragraphs>634</Paragraphs>
  <Slides>34</Slides>
  <Notes>1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34</vt:i4>
      </vt:variant>
    </vt:vector>
  </HeadingPairs>
  <TitlesOfParts>
    <vt:vector size="35" baseType="lpstr">
      <vt:lpstr>Kontortema</vt:lpstr>
      <vt:lpstr> Interkulturel Erhvervskommunikation  ikek 6  Markedskommunikation Teorier og modeller  pillon - KU 2018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nb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interkulturel erhvervskommunikation – ikek.dk</dc:title>
  <dc:creator>e</dc:creator>
  <cp:lastModifiedBy>e</cp:lastModifiedBy>
  <cp:revision>342</cp:revision>
  <dcterms:created xsi:type="dcterms:W3CDTF">2008-09-05T03:42:56Z</dcterms:created>
  <dcterms:modified xsi:type="dcterms:W3CDTF">2018-10-23T10:49:17Z</dcterms:modified>
</cp:coreProperties>
</file>